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solidFill>
                  <a:srgbClr val="000000"/>
                </a:solidFill>
                <a:uFill>
                  <a:solidFill>
                    <a:srgbClr val="FFFFFF"/>
                  </a:solidFill>
                </a:uFill>
                <a:latin typeface="Arial"/>
              </a:rPr>
              <a:t>Cliquez pour modifier le format des notes</a:t>
            </a:r>
          </a:p>
        </p:txBody>
      </p:sp>
      <p:sp>
        <p:nvSpPr>
          <p:cNvPr id="149"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50"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51" name="PlaceHolder 4"/>
          <p:cNvSpPr>
            <a:spLocks noGrp="1"/>
          </p:cNvSpPr>
          <p:nvPr>
            <p:ph type="ftr"/>
          </p:nvPr>
        </p:nvSpPr>
        <p:spPr>
          <a:xfrm>
            <a:off x="0" y="10157400"/>
            <a:ext cx="3280680" cy="534240"/>
          </a:xfrm>
          <a:prstGeom prst="rect">
            <a:avLst/>
          </a:prstGeom>
        </p:spPr>
        <p:txBody>
          <a:bodyPr lIns="0" tIns="0" rIns="0" bIns="0" anchor="b"/>
          <a:lstStyle/>
          <a:p>
            <a:r>
              <a:rPr lang="fr-FR" sz="1400" b="0" strike="noStrike" spc="-1">
                <a:solidFill>
                  <a:srgbClr val="000000"/>
                </a:solidFill>
                <a:uFill>
                  <a:solidFill>
                    <a:srgbClr val="FFFFFF"/>
                  </a:solidFill>
                </a:uFill>
                <a:latin typeface="Times New Roman"/>
              </a:rPr>
              <a:t>&lt;pied de page&gt;</a:t>
            </a:r>
          </a:p>
        </p:txBody>
      </p:sp>
      <p:sp>
        <p:nvSpPr>
          <p:cNvPr id="152" name="PlaceHolder 5"/>
          <p:cNvSpPr>
            <a:spLocks noGrp="1"/>
          </p:cNvSpPr>
          <p:nvPr>
            <p:ph type="sldNum"/>
          </p:nvPr>
        </p:nvSpPr>
        <p:spPr>
          <a:xfrm>
            <a:off x="4278960" y="10157400"/>
            <a:ext cx="3280680" cy="534240"/>
          </a:xfrm>
          <a:prstGeom prst="rect">
            <a:avLst/>
          </a:prstGeom>
        </p:spPr>
        <p:txBody>
          <a:bodyPr lIns="0" tIns="0" rIns="0" bIns="0" anchor="b"/>
          <a:lstStyle/>
          <a:p>
            <a:pPr algn="r"/>
            <a:fld id="{C63BAF3A-8AA1-45B2-94D7-D210CE7FD871}"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3520" cy="411192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70" name="CustomShape 2"/>
          <p:cNvSpPr/>
          <p:nvPr/>
        </p:nvSpPr>
        <p:spPr>
          <a:xfrm>
            <a:off x="3884760" y="8685360"/>
            <a:ext cx="2968920" cy="454320"/>
          </a:xfrm>
          <a:prstGeom prst="rect">
            <a:avLst/>
          </a:prstGeom>
          <a:noFill/>
          <a:ln>
            <a:noFill/>
          </a:ln>
        </p:spPr>
        <p:style>
          <a:lnRef idx="0">
            <a:scrgbClr r="0" g="0" b="0"/>
          </a:lnRef>
          <a:fillRef idx="0">
            <a:scrgbClr r="0" g="0" b="0"/>
          </a:fillRef>
          <a:effectRef idx="0">
            <a:scrgbClr r="0" g="0" b="0"/>
          </a:effectRef>
          <a:fontRef idx="minor"/>
        </p:style>
      </p:sp>
      <p:sp>
        <p:nvSpPr>
          <p:cNvPr id="771" name="CustomShape 3"/>
          <p:cNvSpPr/>
          <p:nvPr/>
        </p:nvSpPr>
        <p:spPr>
          <a:xfrm>
            <a:off x="0" y="10157400"/>
            <a:ext cx="3278160" cy="53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p:cNvSpPr>
          <p:nvPr>
            <p:ph type="body"/>
          </p:nvPr>
        </p:nvSpPr>
        <p:spPr>
          <a:xfrm>
            <a:off x="756000" y="5078520"/>
            <a:ext cx="6045120" cy="480852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73" name="CustomShape 2"/>
          <p:cNvSpPr/>
          <p:nvPr/>
        </p:nvSpPr>
        <p:spPr>
          <a:xfrm>
            <a:off x="4278960" y="10157400"/>
            <a:ext cx="3278160" cy="531720"/>
          </a:xfrm>
          <a:prstGeom prst="rect">
            <a:avLst/>
          </a:prstGeom>
          <a:noFill/>
          <a:ln>
            <a:noFill/>
          </a:ln>
        </p:spPr>
        <p:style>
          <a:lnRef idx="0">
            <a:scrgbClr r="0" g="0" b="0"/>
          </a:lnRef>
          <a:fillRef idx="0">
            <a:scrgbClr r="0" g="0" b="0"/>
          </a:fillRef>
          <a:effectRef idx="0">
            <a:scrgbClr r="0" g="0" b="0"/>
          </a:effectRef>
          <a:fontRef idx="minor"/>
        </p:style>
      </p:sp>
      <p:sp>
        <p:nvSpPr>
          <p:cNvPr id="774" name="CustomShape 3"/>
          <p:cNvSpPr/>
          <p:nvPr/>
        </p:nvSpPr>
        <p:spPr>
          <a:xfrm>
            <a:off x="0" y="10157400"/>
            <a:ext cx="3278160" cy="53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body"/>
          </p:nvPr>
        </p:nvSpPr>
        <p:spPr>
          <a:xfrm>
            <a:off x="756000" y="5078520"/>
            <a:ext cx="6045120" cy="480852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76" name="CustomShape 2"/>
          <p:cNvSpPr/>
          <p:nvPr/>
        </p:nvSpPr>
        <p:spPr>
          <a:xfrm>
            <a:off x="4278960" y="10157400"/>
            <a:ext cx="3278160" cy="531720"/>
          </a:xfrm>
          <a:prstGeom prst="rect">
            <a:avLst/>
          </a:prstGeom>
          <a:noFill/>
          <a:ln>
            <a:noFill/>
          </a:ln>
        </p:spPr>
        <p:style>
          <a:lnRef idx="0">
            <a:scrgbClr r="0" g="0" b="0"/>
          </a:lnRef>
          <a:fillRef idx="0">
            <a:scrgbClr r="0" g="0" b="0"/>
          </a:fillRef>
          <a:effectRef idx="0">
            <a:scrgbClr r="0" g="0" b="0"/>
          </a:effectRef>
          <a:fontRef idx="minor"/>
        </p:style>
      </p:sp>
      <p:sp>
        <p:nvSpPr>
          <p:cNvPr id="777" name="CustomShape 3"/>
          <p:cNvSpPr/>
          <p:nvPr/>
        </p:nvSpPr>
        <p:spPr>
          <a:xfrm>
            <a:off x="0" y="10157400"/>
            <a:ext cx="3278160" cy="53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8640" y="1604520"/>
            <a:ext cx="4985640" cy="3977280"/>
          </a:xfrm>
          <a:prstGeom prst="rect">
            <a:avLst/>
          </a:prstGeom>
          <a:ln>
            <a:noFill/>
          </a:ln>
        </p:spPr>
      </p:pic>
      <p:pic>
        <p:nvPicPr>
          <p:cNvPr id="39" name="Image 38"/>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74" name="Image 73"/>
          <p:cNvPicPr/>
          <p:nvPr/>
        </p:nvPicPr>
        <p:blipFill>
          <a:blip r:embed="rId2"/>
          <a:stretch/>
        </p:blipFill>
        <p:spPr>
          <a:xfrm>
            <a:off x="2078640" y="1604520"/>
            <a:ext cx="4985640" cy="3977280"/>
          </a:xfrm>
          <a:prstGeom prst="rect">
            <a:avLst/>
          </a:prstGeom>
          <a:ln>
            <a:noFill/>
          </a:ln>
        </p:spPr>
      </p:pic>
      <p:pic>
        <p:nvPicPr>
          <p:cNvPr id="75" name="Image 74"/>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110" name="Image 109"/>
          <p:cNvPicPr/>
          <p:nvPr/>
        </p:nvPicPr>
        <p:blipFill>
          <a:blip r:embed="rId2"/>
          <a:stretch/>
        </p:blipFill>
        <p:spPr>
          <a:xfrm>
            <a:off x="2078640" y="1604520"/>
            <a:ext cx="4985640" cy="3977280"/>
          </a:xfrm>
          <a:prstGeom prst="rect">
            <a:avLst/>
          </a:prstGeom>
          <a:ln>
            <a:noFill/>
          </a:ln>
        </p:spPr>
      </p:pic>
      <p:pic>
        <p:nvPicPr>
          <p:cNvPr id="111" name="Image 110"/>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4"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37"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2"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146" name="Image 145"/>
          <p:cNvPicPr/>
          <p:nvPr/>
        </p:nvPicPr>
        <p:blipFill>
          <a:blip r:embed="rId2"/>
          <a:stretch/>
        </p:blipFill>
        <p:spPr>
          <a:xfrm>
            <a:off x="2078640" y="1604520"/>
            <a:ext cx="4985640" cy="3977280"/>
          </a:xfrm>
          <a:prstGeom prst="rect">
            <a:avLst/>
          </a:prstGeom>
          <a:ln>
            <a:noFill/>
          </a:ln>
        </p:spPr>
      </p:pic>
      <p:pic>
        <p:nvPicPr>
          <p:cNvPr id="147" name="Image 146"/>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0400" cy="1764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7840" cy="717840"/>
          </a:xfrm>
          <a:prstGeom prst="rect">
            <a:avLst/>
          </a:prstGeom>
          <a:ln>
            <a:noFill/>
          </a:ln>
        </p:spPr>
      </p:pic>
      <p:sp>
        <p:nvSpPr>
          <p:cNvPr id="2" name="CustomShape 2"/>
          <p:cNvSpPr/>
          <p:nvPr/>
        </p:nvSpPr>
        <p:spPr>
          <a:xfrm>
            <a:off x="360360" y="1295280"/>
            <a:ext cx="8420400" cy="44611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7120" cy="118620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41"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113"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file:///\\home\fab\Dev\altair\Docs\Guide%20utilisateurs.pptx#Diapo 37"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file:///\\home\fab\Dev\altair\Docs\Guide%20utilisateurs.pptx#Diapo 20"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27640" y="2637000"/>
            <a:ext cx="7556760" cy="125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Guide de formation au logiciel Altaïr</a:t>
            </a:r>
            <a:endParaRPr lang="fr-FR" sz="1800" b="0" strike="noStrike" spc="-1">
              <a:solidFill>
                <a:srgbClr val="000000"/>
              </a:solidFill>
              <a:uFill>
                <a:solidFill>
                  <a:srgbClr val="FFFFFF"/>
                </a:solidFill>
              </a:uFill>
              <a:latin typeface="Arial"/>
            </a:endParaRPr>
          </a:p>
          <a:p>
            <a:pPr algn="ctr">
              <a:lnSpc>
                <a:spcPct val="100000"/>
              </a:lnSpc>
            </a:pPr>
            <a:r>
              <a:rPr lang="fr-FR" sz="1600" b="0" strike="noStrike" spc="-1">
                <a:solidFill>
                  <a:srgbClr val="FFFFFF"/>
                </a:solidFill>
                <a:uFill>
                  <a:solidFill>
                    <a:srgbClr val="FFFFFF"/>
                  </a:solidFill>
                </a:uFill>
                <a:latin typeface="Times New Roman"/>
                <a:ea typeface="DejaVu Sans"/>
              </a:rPr>
              <a:t>Analyse des Lignes de Traitement, des Attributions Indemnitaires et Rémunérations diverses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L’EXTRACTION DES DONNÉES DE LA PAYE</a:t>
            </a:r>
            <a:endParaRPr lang="fr-FR" sz="1800" b="0" strike="noStrike" spc="-1">
              <a:solidFill>
                <a:srgbClr val="000000"/>
              </a:solidFill>
              <a:uFill>
                <a:solidFill>
                  <a:srgbClr val="FFFFFF"/>
                </a:solidFill>
              </a:uFill>
              <a:latin typeface="Arial"/>
            </a:endParaRPr>
          </a:p>
        </p:txBody>
      </p:sp>
      <p:sp>
        <p:nvSpPr>
          <p:cNvPr id="154" name="CustomShape 2"/>
          <p:cNvSpPr/>
          <p:nvPr/>
        </p:nvSpPr>
        <p:spPr>
          <a:xfrm>
            <a:off x="359640" y="3895200"/>
            <a:ext cx="8422200" cy="172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a:solidFill>
                <a:srgbClr val="000000"/>
              </a:solidFill>
              <a:uFill>
                <a:solidFill>
                  <a:srgbClr val="FFFFFF"/>
                </a:solidFill>
              </a:uFill>
              <a:latin typeface="Arial"/>
            </a:endParaRPr>
          </a:p>
          <a:p>
            <a:pPr algn="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Réalisé par Vitalia Le Boudec </a:t>
            </a:r>
            <a:endParaRPr lang="fr-FR" sz="18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et Fabrice Nicol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1600" b="0" i="1" strike="noStrike" spc="-1">
                <a:solidFill>
                  <a:srgbClr val="FFFFFF"/>
                </a:solidFill>
                <a:uFill>
                  <a:solidFill>
                    <a:srgbClr val="FFFFFF"/>
                  </a:solidFill>
                </a:uFill>
                <a:latin typeface="Times New Roman"/>
                <a:ea typeface="DejaVu Sans"/>
              </a:rPr>
              <a:t>Actualisé au 24 mars 2017</a:t>
            </a:r>
            <a:r>
              <a:rPr lang="fr-FR" sz="2000" b="0" i="1" strike="noStrike" spc="-1">
                <a:solidFill>
                  <a:srgbClr val="FFFFFF"/>
                </a:solidFill>
                <a:uFill>
                  <a:solidFill>
                    <a:srgbClr val="FFFFFF"/>
                  </a:solidFill>
                </a:uFill>
                <a:latin typeface="Times New Roman"/>
                <a:ea typeface="DejaVu Sans"/>
              </a:rPr>
              <a:t>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11" name="CustomShape 2"/>
          <p:cNvSpPr/>
          <p:nvPr/>
        </p:nvSpPr>
        <p:spPr>
          <a:xfrm>
            <a:off x="0" y="20880"/>
            <a:ext cx="9141480" cy="482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FICHIER</a:t>
            </a:r>
            <a:endParaRPr lang="fr-FR" sz="1800" b="0" strike="noStrike" spc="-1">
              <a:solidFill>
                <a:srgbClr val="000000"/>
              </a:solidFill>
              <a:uFill>
                <a:solidFill>
                  <a:srgbClr val="FFFFFF"/>
                </a:solidFill>
              </a:uFill>
              <a:latin typeface="Arial"/>
            </a:endParaRPr>
          </a:p>
        </p:txBody>
      </p:sp>
      <p:pic>
        <p:nvPicPr>
          <p:cNvPr id="212" name="Picture 2"/>
          <p:cNvPicPr/>
          <p:nvPr/>
        </p:nvPicPr>
        <p:blipFill>
          <a:blip r:embed="rId2"/>
          <a:srcRect t="3710" r="2987" b="41163"/>
          <a:stretch/>
        </p:blipFill>
        <p:spPr>
          <a:xfrm>
            <a:off x="0" y="690840"/>
            <a:ext cx="9104760" cy="3782520"/>
          </a:xfrm>
          <a:prstGeom prst="rect">
            <a:avLst/>
          </a:prstGeom>
          <a:ln>
            <a:noFill/>
          </a:ln>
        </p:spPr>
      </p:pic>
      <p:sp>
        <p:nvSpPr>
          <p:cNvPr id="213" name="CustomShape 3"/>
          <p:cNvSpPr/>
          <p:nvPr/>
        </p:nvSpPr>
        <p:spPr>
          <a:xfrm>
            <a:off x="46800" y="4586760"/>
            <a:ext cx="9104760" cy="173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Le menu « fichier » permet de gérer l’exécution du rapport Altaïr :</a:t>
            </a:r>
            <a:endParaRPr lang="fr-FR" sz="1800" b="0" strike="noStrike" spc="-1">
              <a:solidFill>
                <a:srgbClr val="000000"/>
              </a:solidFill>
              <a:uFill>
                <a:solidFill>
                  <a:srgbClr val="FFFFFF"/>
                </a:solidFill>
              </a:uFill>
              <a:latin typeface="Arial"/>
            </a:endParaRPr>
          </a:p>
          <a:p>
            <a:pPr marL="743040" lvl="1"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Créer un nouveau projet et ouvrir le projet du rapport </a:t>
            </a:r>
            <a:endParaRPr lang="fr-FR" sz="1800" b="0" strike="noStrike" spc="-1">
              <a:solidFill>
                <a:srgbClr val="000000"/>
              </a:solidFill>
              <a:uFill>
                <a:solidFill>
                  <a:srgbClr val="FFFFFF"/>
                </a:solidFill>
              </a:uFill>
              <a:latin typeface="Arial"/>
            </a:endParaRPr>
          </a:p>
          <a:p>
            <a:pPr marL="743040" lvl="1"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Enregistrer et exporter le projet du rapport</a:t>
            </a:r>
            <a:endParaRPr lang="fr-FR" sz="1800" b="0" strike="noStrike" spc="-1">
              <a:solidFill>
                <a:srgbClr val="000000"/>
              </a:solidFill>
              <a:uFill>
                <a:solidFill>
                  <a:srgbClr val="FFFFFF"/>
                </a:solidFill>
              </a:uFill>
              <a:latin typeface="Arial"/>
            </a:endParaRPr>
          </a:p>
          <a:p>
            <a:pPr marL="743040" lvl="1"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Archiver et désarchiver le rapport</a:t>
            </a:r>
            <a:endParaRPr lang="fr-FR" sz="1800" b="0" strike="noStrike" spc="-1">
              <a:solidFill>
                <a:srgbClr val="000000"/>
              </a:solidFill>
              <a:uFill>
                <a:solidFill>
                  <a:srgbClr val="FFFFFF"/>
                </a:solidFill>
              </a:uFill>
              <a:latin typeface="Arial"/>
            </a:endParaRPr>
          </a:p>
          <a:p>
            <a:pPr marL="743040" lvl="1"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Fermer le projet du rapport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14"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8FFFE45-F77E-4C0B-A403-685769607871}" type="slidenum">
              <a:rPr lang="fr-FR" sz="900" b="0" strike="noStrike" spc="-1">
                <a:solidFill>
                  <a:srgbClr val="8B8B8B"/>
                </a:solidFill>
                <a:uFill>
                  <a:solidFill>
                    <a:srgbClr val="FFFFFF"/>
                  </a:solidFill>
                </a:uFill>
                <a:latin typeface="Calibri"/>
                <a:ea typeface="DejaVu Sans"/>
              </a:rPr>
              <a:t>10</a:t>
            </a:fld>
            <a:endParaRPr lang="fr-FR" sz="1800" b="0" strike="noStrike" spc="-1">
              <a:solidFill>
                <a:srgbClr val="000000"/>
              </a:solidFill>
              <a:uFill>
                <a:solidFill>
                  <a:srgbClr val="FFFFFF"/>
                </a:solidFill>
              </a:uFill>
              <a:latin typeface="Arial"/>
            </a:endParaRPr>
          </a:p>
        </p:txBody>
      </p:sp>
      <p:sp>
        <p:nvSpPr>
          <p:cNvPr id="215" name="CustomShape 5"/>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17" name="CustomShape 2"/>
          <p:cNvSpPr/>
          <p:nvPr/>
        </p:nvSpPr>
        <p:spPr>
          <a:xfrm>
            <a:off x="179640" y="5398560"/>
            <a:ext cx="910476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Par défaut, la barre d’outils du menu « fichier » s’affiche avec 16 icônes.</a:t>
            </a:r>
            <a:endParaRPr lang="fr-FR" sz="1800" b="0" strike="noStrike" spc="-1">
              <a:solidFill>
                <a:srgbClr val="000000"/>
              </a:solidFill>
              <a:uFill>
                <a:solidFill>
                  <a:srgbClr val="FFFFFF"/>
                </a:solidFill>
              </a:uFill>
              <a:latin typeface="Arial"/>
            </a:endParaRPr>
          </a:p>
        </p:txBody>
      </p:sp>
      <p:sp>
        <p:nvSpPr>
          <p:cNvPr id="218" name="CustomShape 3"/>
          <p:cNvSpPr/>
          <p:nvPr/>
        </p:nvSpPr>
        <p:spPr>
          <a:xfrm>
            <a:off x="173160" y="2547000"/>
            <a:ext cx="262080" cy="352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a:t>
            </a:r>
            <a:endParaRPr lang="fr-FR" sz="1800" b="0" strike="noStrike" spc="-1">
              <a:solidFill>
                <a:srgbClr val="000000"/>
              </a:solidFill>
              <a:uFill>
                <a:solidFill>
                  <a:srgbClr val="FFFFFF"/>
                </a:solidFill>
              </a:uFill>
              <a:latin typeface="Arial"/>
            </a:endParaRPr>
          </a:p>
        </p:txBody>
      </p:sp>
      <p:sp>
        <p:nvSpPr>
          <p:cNvPr id="219" name="CustomShape 4"/>
          <p:cNvSpPr/>
          <p:nvPr/>
        </p:nvSpPr>
        <p:spPr>
          <a:xfrm>
            <a:off x="740160" y="2535120"/>
            <a:ext cx="2638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a:t>
            </a:r>
            <a:endParaRPr lang="fr-FR" sz="1800" b="0" strike="noStrike" spc="-1">
              <a:solidFill>
                <a:srgbClr val="000000"/>
              </a:solidFill>
              <a:uFill>
                <a:solidFill>
                  <a:srgbClr val="FFFFFF"/>
                </a:solidFill>
              </a:uFill>
              <a:latin typeface="Arial"/>
            </a:endParaRPr>
          </a:p>
        </p:txBody>
      </p:sp>
      <p:sp>
        <p:nvSpPr>
          <p:cNvPr id="220" name="CustomShape 5"/>
          <p:cNvSpPr/>
          <p:nvPr/>
        </p:nvSpPr>
        <p:spPr>
          <a:xfrm>
            <a:off x="1245600" y="2532600"/>
            <a:ext cx="278280" cy="4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3</a:t>
            </a:r>
            <a:endParaRPr lang="fr-FR" sz="1800" b="0" strike="noStrike" spc="-1">
              <a:solidFill>
                <a:srgbClr val="000000"/>
              </a:solidFill>
              <a:uFill>
                <a:solidFill>
                  <a:srgbClr val="FFFFFF"/>
                </a:solidFill>
              </a:uFill>
              <a:latin typeface="Arial"/>
            </a:endParaRPr>
          </a:p>
        </p:txBody>
      </p:sp>
      <p:sp>
        <p:nvSpPr>
          <p:cNvPr id="221" name="CustomShape 6"/>
          <p:cNvSpPr/>
          <p:nvPr/>
        </p:nvSpPr>
        <p:spPr>
          <a:xfrm>
            <a:off x="1683360" y="2506320"/>
            <a:ext cx="323280" cy="341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4</a:t>
            </a:r>
            <a:endParaRPr lang="fr-FR" sz="1800" b="0" strike="noStrike" spc="-1">
              <a:solidFill>
                <a:srgbClr val="000000"/>
              </a:solidFill>
              <a:uFill>
                <a:solidFill>
                  <a:srgbClr val="FFFFFF"/>
                </a:solidFill>
              </a:uFill>
              <a:latin typeface="Arial"/>
            </a:endParaRPr>
          </a:p>
        </p:txBody>
      </p:sp>
      <p:sp>
        <p:nvSpPr>
          <p:cNvPr id="222" name="CustomShape 7"/>
          <p:cNvSpPr/>
          <p:nvPr/>
        </p:nvSpPr>
        <p:spPr>
          <a:xfrm>
            <a:off x="2190240" y="2506320"/>
            <a:ext cx="302040" cy="363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5</a:t>
            </a:r>
            <a:endParaRPr lang="fr-FR" sz="1800" b="0" strike="noStrike" spc="-1">
              <a:solidFill>
                <a:srgbClr val="000000"/>
              </a:solidFill>
              <a:uFill>
                <a:solidFill>
                  <a:srgbClr val="FFFFFF"/>
                </a:solidFill>
              </a:uFill>
              <a:latin typeface="Arial"/>
            </a:endParaRPr>
          </a:p>
        </p:txBody>
      </p:sp>
      <p:sp>
        <p:nvSpPr>
          <p:cNvPr id="223" name="CustomShape 8"/>
          <p:cNvSpPr/>
          <p:nvPr/>
        </p:nvSpPr>
        <p:spPr>
          <a:xfrm>
            <a:off x="2729160" y="2506320"/>
            <a:ext cx="201600" cy="356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6</a:t>
            </a:r>
            <a:endParaRPr lang="fr-FR" sz="1800" b="0" strike="noStrike" spc="-1">
              <a:solidFill>
                <a:srgbClr val="000000"/>
              </a:solidFill>
              <a:uFill>
                <a:solidFill>
                  <a:srgbClr val="FFFFFF"/>
                </a:solidFill>
              </a:uFill>
              <a:latin typeface="Arial"/>
            </a:endParaRPr>
          </a:p>
        </p:txBody>
      </p:sp>
      <p:sp>
        <p:nvSpPr>
          <p:cNvPr id="224" name="CustomShape 9"/>
          <p:cNvSpPr/>
          <p:nvPr/>
        </p:nvSpPr>
        <p:spPr>
          <a:xfrm flipH="1">
            <a:off x="3133440" y="2499840"/>
            <a:ext cx="403560" cy="45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7</a:t>
            </a:r>
            <a:endParaRPr lang="fr-FR" sz="1800" b="0" strike="noStrike" spc="-1">
              <a:solidFill>
                <a:srgbClr val="000000"/>
              </a:solidFill>
              <a:uFill>
                <a:solidFill>
                  <a:srgbClr val="FFFFFF"/>
                </a:solidFill>
              </a:uFill>
              <a:latin typeface="Arial"/>
            </a:endParaRPr>
          </a:p>
        </p:txBody>
      </p:sp>
      <p:sp>
        <p:nvSpPr>
          <p:cNvPr id="225" name="CustomShape 10"/>
          <p:cNvSpPr/>
          <p:nvPr/>
        </p:nvSpPr>
        <p:spPr>
          <a:xfrm flipH="1">
            <a:off x="3765960" y="2508840"/>
            <a:ext cx="3002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8</a:t>
            </a:r>
            <a:endParaRPr lang="fr-FR" sz="1800" b="0" strike="noStrike" spc="-1">
              <a:solidFill>
                <a:srgbClr val="000000"/>
              </a:solidFill>
              <a:uFill>
                <a:solidFill>
                  <a:srgbClr val="FFFFFF"/>
                </a:solidFill>
              </a:uFill>
              <a:latin typeface="Arial"/>
            </a:endParaRPr>
          </a:p>
        </p:txBody>
      </p:sp>
      <p:sp>
        <p:nvSpPr>
          <p:cNvPr id="226" name="CustomShape 11"/>
          <p:cNvSpPr/>
          <p:nvPr/>
        </p:nvSpPr>
        <p:spPr>
          <a:xfrm>
            <a:off x="4266360" y="2506320"/>
            <a:ext cx="305280" cy="36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9</a:t>
            </a:r>
            <a:endParaRPr lang="fr-FR" sz="1800" b="0" strike="noStrike" spc="-1">
              <a:solidFill>
                <a:srgbClr val="000000"/>
              </a:solidFill>
              <a:uFill>
                <a:solidFill>
                  <a:srgbClr val="FFFFFF"/>
                </a:solidFill>
              </a:uFill>
              <a:latin typeface="Arial"/>
            </a:endParaRPr>
          </a:p>
        </p:txBody>
      </p:sp>
      <p:sp>
        <p:nvSpPr>
          <p:cNvPr id="227" name="CustomShape 12"/>
          <p:cNvSpPr/>
          <p:nvPr/>
        </p:nvSpPr>
        <p:spPr>
          <a:xfrm>
            <a:off x="4656960" y="2511720"/>
            <a:ext cx="432000" cy="432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10</a:t>
            </a:r>
            <a:endParaRPr lang="fr-FR" sz="1800" b="0" strike="noStrike" spc="-1">
              <a:solidFill>
                <a:srgbClr val="000000"/>
              </a:solidFill>
              <a:uFill>
                <a:solidFill>
                  <a:srgbClr val="FFFFFF"/>
                </a:solidFill>
              </a:uFill>
              <a:latin typeface="Arial"/>
            </a:endParaRPr>
          </a:p>
        </p:txBody>
      </p:sp>
      <p:sp>
        <p:nvSpPr>
          <p:cNvPr id="228" name="CustomShape 13"/>
          <p:cNvSpPr/>
          <p:nvPr/>
        </p:nvSpPr>
        <p:spPr>
          <a:xfrm>
            <a:off x="7110360" y="2514600"/>
            <a:ext cx="553680" cy="567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15</a:t>
            </a:r>
            <a:endParaRPr lang="fr-FR" sz="1800" b="0" strike="noStrike" spc="-1">
              <a:solidFill>
                <a:srgbClr val="000000"/>
              </a:solidFill>
              <a:uFill>
                <a:solidFill>
                  <a:srgbClr val="FFFFFF"/>
                </a:solidFill>
              </a:uFill>
              <a:latin typeface="Arial"/>
            </a:endParaRPr>
          </a:p>
        </p:txBody>
      </p:sp>
      <p:sp>
        <p:nvSpPr>
          <p:cNvPr id="229" name="CustomShape 14"/>
          <p:cNvSpPr/>
          <p:nvPr/>
        </p:nvSpPr>
        <p:spPr>
          <a:xfrm>
            <a:off x="5664600" y="2514960"/>
            <a:ext cx="432000" cy="340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12</a:t>
            </a:r>
            <a:endParaRPr lang="fr-FR" sz="1800" b="0" strike="noStrike" spc="-1">
              <a:solidFill>
                <a:srgbClr val="000000"/>
              </a:solidFill>
              <a:uFill>
                <a:solidFill>
                  <a:srgbClr val="FFFFFF"/>
                </a:solidFill>
              </a:uFill>
              <a:latin typeface="Arial"/>
            </a:endParaRPr>
          </a:p>
        </p:txBody>
      </p:sp>
      <p:sp>
        <p:nvSpPr>
          <p:cNvPr id="230" name="CustomShape 15"/>
          <p:cNvSpPr/>
          <p:nvPr/>
        </p:nvSpPr>
        <p:spPr>
          <a:xfrm>
            <a:off x="6115320" y="2511720"/>
            <a:ext cx="4521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13</a:t>
            </a:r>
            <a:endParaRPr lang="fr-FR" sz="1800" b="0" strike="noStrike" spc="-1">
              <a:solidFill>
                <a:srgbClr val="000000"/>
              </a:solidFill>
              <a:uFill>
                <a:solidFill>
                  <a:srgbClr val="FFFFFF"/>
                </a:solidFill>
              </a:uFill>
              <a:latin typeface="Arial"/>
            </a:endParaRPr>
          </a:p>
        </p:txBody>
      </p:sp>
      <p:sp>
        <p:nvSpPr>
          <p:cNvPr id="231" name="CustomShape 16"/>
          <p:cNvSpPr/>
          <p:nvPr/>
        </p:nvSpPr>
        <p:spPr>
          <a:xfrm flipH="1">
            <a:off x="6543000" y="2521440"/>
            <a:ext cx="540000" cy="482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14</a:t>
            </a:r>
            <a:endParaRPr lang="fr-FR" sz="1800" b="0" strike="noStrike" spc="-1">
              <a:solidFill>
                <a:srgbClr val="000000"/>
              </a:solidFill>
              <a:uFill>
                <a:solidFill>
                  <a:srgbClr val="FFFFFF"/>
                </a:solidFill>
              </a:uFill>
              <a:latin typeface="Arial"/>
            </a:endParaRPr>
          </a:p>
        </p:txBody>
      </p:sp>
      <p:sp>
        <p:nvSpPr>
          <p:cNvPr id="232" name="CustomShape 17"/>
          <p:cNvSpPr/>
          <p:nvPr/>
        </p:nvSpPr>
        <p:spPr>
          <a:xfrm>
            <a:off x="5223960" y="2506320"/>
            <a:ext cx="413640" cy="497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11</a:t>
            </a:r>
            <a:endParaRPr lang="fr-FR" sz="1800" b="0" strike="noStrike" spc="-1">
              <a:solidFill>
                <a:srgbClr val="000000"/>
              </a:solidFill>
              <a:uFill>
                <a:solidFill>
                  <a:srgbClr val="FFFFFF"/>
                </a:solidFill>
              </a:uFill>
              <a:latin typeface="Arial"/>
            </a:endParaRPr>
          </a:p>
        </p:txBody>
      </p:sp>
      <p:sp>
        <p:nvSpPr>
          <p:cNvPr id="233" name="CustomShape 18"/>
          <p:cNvSpPr/>
          <p:nvPr/>
        </p:nvSpPr>
        <p:spPr>
          <a:xfrm>
            <a:off x="7601760" y="2517480"/>
            <a:ext cx="384480" cy="517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16</a:t>
            </a:r>
            <a:endParaRPr lang="fr-FR" sz="1800" b="0" strike="noStrike" spc="-1">
              <a:solidFill>
                <a:srgbClr val="000000"/>
              </a:solidFill>
              <a:uFill>
                <a:solidFill>
                  <a:srgbClr val="FFFFFF"/>
                </a:solidFill>
              </a:uFill>
              <a:latin typeface="Arial"/>
            </a:endParaRPr>
          </a:p>
        </p:txBody>
      </p:sp>
      <p:pic>
        <p:nvPicPr>
          <p:cNvPr id="234" name="Image 1"/>
          <p:cNvPicPr/>
          <p:nvPr/>
        </p:nvPicPr>
        <p:blipFill>
          <a:blip r:embed="rId2"/>
          <a:stretch/>
        </p:blipFill>
        <p:spPr>
          <a:xfrm>
            <a:off x="177480" y="750600"/>
            <a:ext cx="8525160" cy="1154160"/>
          </a:xfrm>
          <a:prstGeom prst="rect">
            <a:avLst/>
          </a:prstGeom>
          <a:ln>
            <a:noFill/>
          </a:ln>
        </p:spPr>
      </p:pic>
      <p:sp>
        <p:nvSpPr>
          <p:cNvPr id="235" name="CustomShape 19"/>
          <p:cNvSpPr/>
          <p:nvPr/>
        </p:nvSpPr>
        <p:spPr>
          <a:xfrm>
            <a:off x="1392840" y="1501560"/>
            <a:ext cx="360" cy="10479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6" name="CustomShape 20"/>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8A2EEA8-2030-4A8B-A1AF-CCA0F45F424C}" type="slidenum">
              <a:rPr lang="fr-FR" sz="900" b="0" strike="noStrike" spc="-1">
                <a:solidFill>
                  <a:srgbClr val="8B8B8B"/>
                </a:solidFill>
                <a:uFill>
                  <a:solidFill>
                    <a:srgbClr val="FFFFFF"/>
                  </a:solidFill>
                </a:uFill>
                <a:latin typeface="Calibri"/>
                <a:ea typeface="DejaVu Sans"/>
              </a:rPr>
              <a:t>11</a:t>
            </a:fld>
            <a:endParaRPr lang="fr-FR" sz="1800" b="0" strike="noStrike" spc="-1">
              <a:solidFill>
                <a:srgbClr val="000000"/>
              </a:solidFill>
              <a:uFill>
                <a:solidFill>
                  <a:srgbClr val="FFFFFF"/>
                </a:solidFill>
              </a:uFill>
              <a:latin typeface="Arial"/>
            </a:endParaRPr>
          </a:p>
        </p:txBody>
      </p:sp>
      <p:sp>
        <p:nvSpPr>
          <p:cNvPr id="237" name="CustomShape 21"/>
          <p:cNvSpPr/>
          <p:nvPr/>
        </p:nvSpPr>
        <p:spPr>
          <a:xfrm>
            <a:off x="939240" y="159948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8" name="CustomShape 22"/>
          <p:cNvSpPr/>
          <p:nvPr/>
        </p:nvSpPr>
        <p:spPr>
          <a:xfrm>
            <a:off x="1837080" y="15663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9" name="CustomShape 23"/>
          <p:cNvSpPr/>
          <p:nvPr/>
        </p:nvSpPr>
        <p:spPr>
          <a:xfrm>
            <a:off x="2349720" y="159048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0" name="CustomShape 24"/>
          <p:cNvSpPr/>
          <p:nvPr/>
        </p:nvSpPr>
        <p:spPr>
          <a:xfrm>
            <a:off x="331200" y="161604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1" name="CustomShape 25"/>
          <p:cNvSpPr/>
          <p:nvPr/>
        </p:nvSpPr>
        <p:spPr>
          <a:xfrm>
            <a:off x="2810880" y="160992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2" name="CustomShape 26"/>
          <p:cNvSpPr/>
          <p:nvPr/>
        </p:nvSpPr>
        <p:spPr>
          <a:xfrm>
            <a:off x="3272400" y="15969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3" name="CustomShape 27"/>
          <p:cNvSpPr/>
          <p:nvPr/>
        </p:nvSpPr>
        <p:spPr>
          <a:xfrm>
            <a:off x="3917160" y="160992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4" name="CustomShape 28"/>
          <p:cNvSpPr/>
          <p:nvPr/>
        </p:nvSpPr>
        <p:spPr>
          <a:xfrm>
            <a:off x="4400280" y="15879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5" name="CustomShape 29"/>
          <p:cNvSpPr/>
          <p:nvPr/>
        </p:nvSpPr>
        <p:spPr>
          <a:xfrm>
            <a:off x="1037160" y="3129120"/>
            <a:ext cx="3480480" cy="211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CC"/>
                </a:solidFill>
                <a:uFill>
                  <a:solidFill>
                    <a:srgbClr val="FFFFFF"/>
                  </a:solidFill>
                </a:uFill>
                <a:latin typeface="Calibri"/>
                <a:ea typeface="DejaVu Sans"/>
              </a:rPr>
              <a:t>1-Nouveau projet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2-Enregistrer le projet comme</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3-Exporter le rapport vers</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4-Archiver le rapport vers</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5-Désarchiver le rapport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6-Fermer le projet du rapport</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7-Quitter</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8-Plein écran/Réduire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46" name="CustomShape 30"/>
          <p:cNvSpPr/>
          <p:nvPr/>
        </p:nvSpPr>
        <p:spPr>
          <a:xfrm>
            <a:off x="4857840" y="15969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7" name="CustomShape 31"/>
          <p:cNvSpPr/>
          <p:nvPr/>
        </p:nvSpPr>
        <p:spPr>
          <a:xfrm>
            <a:off x="5424120" y="15969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8" name="CustomShape 32"/>
          <p:cNvSpPr/>
          <p:nvPr/>
        </p:nvSpPr>
        <p:spPr>
          <a:xfrm>
            <a:off x="5880960" y="159192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9" name="CustomShape 33"/>
          <p:cNvSpPr/>
          <p:nvPr/>
        </p:nvSpPr>
        <p:spPr>
          <a:xfrm>
            <a:off x="6337800" y="158436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0" name="CustomShape 34"/>
          <p:cNvSpPr/>
          <p:nvPr/>
        </p:nvSpPr>
        <p:spPr>
          <a:xfrm>
            <a:off x="6774480" y="159192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1" name="CustomShape 35"/>
          <p:cNvSpPr/>
          <p:nvPr/>
        </p:nvSpPr>
        <p:spPr>
          <a:xfrm>
            <a:off x="7361280" y="161028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2" name="CustomShape 36"/>
          <p:cNvSpPr/>
          <p:nvPr/>
        </p:nvSpPr>
        <p:spPr>
          <a:xfrm>
            <a:off x="7835760" y="1609920"/>
            <a:ext cx="360" cy="97092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3" name="CustomShape 37"/>
          <p:cNvSpPr/>
          <p:nvPr/>
        </p:nvSpPr>
        <p:spPr>
          <a:xfrm>
            <a:off x="4857840" y="3112920"/>
            <a:ext cx="4782600" cy="202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CC"/>
                </a:solidFill>
                <a:uFill>
                  <a:solidFill>
                    <a:srgbClr val="FFFFFF"/>
                  </a:solidFill>
                </a:uFill>
                <a:latin typeface="Calibri"/>
                <a:ea typeface="DejaVu Sans"/>
              </a:rPr>
              <a:t>9-Ouvrir/Fermer les messages</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ea typeface="DejaVu Sans"/>
              </a:rPr>
              <a:t>10-Ouvrir/Fermer le gestionnaire de fichiers</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ea typeface="DejaVu Sans"/>
              </a:rPr>
              <a:t>11-Lancer l’analyse des données</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12-Créer la base de données .csv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13-Nettoyer la base de données.csv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14-Ouvrir le répertoire des bases .csv</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15-Options</a:t>
            </a:r>
            <a:endParaRPr lang="fr-FR" sz="18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16-Configurer l’interface</a:t>
            </a:r>
            <a:endParaRPr lang="fr-FR" sz="1800" b="0" strike="noStrike" spc="-1">
              <a:solidFill>
                <a:srgbClr val="000000"/>
              </a:solidFill>
              <a:uFill>
                <a:solidFill>
                  <a:srgbClr val="FFFFFF"/>
                </a:solidFill>
              </a:uFill>
              <a:latin typeface="Arial"/>
            </a:endParaRPr>
          </a:p>
        </p:txBody>
      </p:sp>
      <p:sp>
        <p:nvSpPr>
          <p:cNvPr id="254" name="CustomShape 38"/>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255" name="CustomShape 39"/>
          <p:cNvSpPr/>
          <p:nvPr/>
        </p:nvSpPr>
        <p:spPr>
          <a:xfrm>
            <a:off x="0" y="20880"/>
            <a:ext cx="9141480" cy="482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FICHIER</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57"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58" name="CustomShape 3"/>
          <p:cNvSpPr/>
          <p:nvPr/>
        </p:nvSpPr>
        <p:spPr>
          <a:xfrm>
            <a:off x="288000" y="188640"/>
            <a:ext cx="871164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éDITER</a:t>
            </a:r>
            <a:endParaRPr lang="fr-FR" sz="1800" b="0" strike="noStrike" spc="-1">
              <a:solidFill>
                <a:srgbClr val="000000"/>
              </a:solidFill>
              <a:uFill>
                <a:solidFill>
                  <a:srgbClr val="FFFFFF"/>
                </a:solidFill>
              </a:uFill>
              <a:latin typeface="Arial"/>
            </a:endParaRPr>
          </a:p>
        </p:txBody>
      </p:sp>
      <p:sp>
        <p:nvSpPr>
          <p:cNvPr id="259" name="CustomShape 4"/>
          <p:cNvSpPr/>
          <p:nvPr/>
        </p:nvSpPr>
        <p:spPr>
          <a:xfrm>
            <a:off x="214560" y="3475800"/>
            <a:ext cx="8553600" cy="250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l’application en plein écran ou en réduction</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les messages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 gestionnaire de fichiers</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 gestionnaire du projet de rapport (ou « tableau de bord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Effacer le log</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Editer le projet du rapport courant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Extraire des bulletins de paye</a:t>
            </a:r>
            <a:endParaRPr lang="fr-FR" sz="1800" b="0" strike="noStrike" spc="-1">
              <a:solidFill>
                <a:srgbClr val="000000"/>
              </a:solidFill>
              <a:uFill>
                <a:solidFill>
                  <a:srgbClr val="FFFFFF"/>
                </a:solidFill>
              </a:uFill>
              <a:latin typeface="Arial"/>
            </a:endParaRPr>
          </a:p>
        </p:txBody>
      </p:sp>
      <p:sp>
        <p:nvSpPr>
          <p:cNvPr id="260"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E86E30F-2640-4141-8B95-167F38013447}" type="slidenum">
              <a:rPr lang="fr-FR" sz="900" b="0" strike="noStrike" spc="-1">
                <a:solidFill>
                  <a:srgbClr val="8B8B8B"/>
                </a:solidFill>
                <a:uFill>
                  <a:solidFill>
                    <a:srgbClr val="FFFFFF"/>
                  </a:solidFill>
                </a:uFill>
                <a:latin typeface="Calibri"/>
                <a:ea typeface="DejaVu Sans"/>
              </a:rPr>
              <a:t>12</a:t>
            </a:fld>
            <a:endParaRPr lang="fr-FR" sz="1800" b="0" strike="noStrike" spc="-1">
              <a:solidFill>
                <a:srgbClr val="000000"/>
              </a:solidFill>
              <a:uFill>
                <a:solidFill>
                  <a:srgbClr val="FFFFFF"/>
                </a:solidFill>
              </a:uFill>
              <a:latin typeface="Arial"/>
            </a:endParaRPr>
          </a:p>
        </p:txBody>
      </p:sp>
      <p:pic>
        <p:nvPicPr>
          <p:cNvPr id="261" name="Image 4"/>
          <p:cNvPicPr/>
          <p:nvPr/>
        </p:nvPicPr>
        <p:blipFill>
          <a:blip r:embed="rId2"/>
          <a:srcRect r="38678" b="79508"/>
          <a:stretch/>
        </p:blipFill>
        <p:spPr>
          <a:xfrm>
            <a:off x="299160" y="1328040"/>
            <a:ext cx="8721000" cy="1820520"/>
          </a:xfrm>
          <a:prstGeom prst="rect">
            <a:avLst/>
          </a:prstGeom>
          <a:ln>
            <a:noFill/>
          </a:ln>
        </p:spPr>
      </p:pic>
      <p:sp>
        <p:nvSpPr>
          <p:cNvPr id="262" name="CustomShape 6"/>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64" name="CustomShape 2"/>
          <p:cNvSpPr/>
          <p:nvPr/>
        </p:nvSpPr>
        <p:spPr>
          <a:xfrm>
            <a:off x="8640" y="113040"/>
            <a:ext cx="9134280" cy="534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LANCER</a:t>
            </a:r>
            <a:endParaRPr lang="fr-FR" sz="1800" b="0" strike="noStrike" spc="-1">
              <a:solidFill>
                <a:srgbClr val="000000"/>
              </a:solidFill>
              <a:uFill>
                <a:solidFill>
                  <a:srgbClr val="FFFFFF"/>
                </a:solidFill>
              </a:uFill>
              <a:latin typeface="Arial"/>
            </a:endParaRPr>
          </a:p>
        </p:txBody>
      </p:sp>
      <p:sp>
        <p:nvSpPr>
          <p:cNvPr id="265" name="CustomShape 3"/>
          <p:cNvSpPr/>
          <p:nvPr/>
        </p:nvSpPr>
        <p:spPr>
          <a:xfrm>
            <a:off x="214200" y="3548520"/>
            <a:ext cx="9027000" cy="145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Lancer » permet de : </a:t>
            </a:r>
            <a:endParaRPr lang="fr-FR" sz="1800" b="0" strike="noStrike" spc="-1">
              <a:solidFill>
                <a:srgbClr val="000000"/>
              </a:solidFill>
              <a:uFill>
                <a:solidFill>
                  <a:srgbClr val="FFFFFF"/>
                </a:solidFill>
              </a:uFill>
              <a:latin typeface="Arial"/>
            </a:endParaRPr>
          </a:p>
          <a:p>
            <a:pPr marL="914400" lvl="2"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Lancer l’analyse des données dématérialisées de la paye </a:t>
            </a:r>
            <a:endParaRPr lang="fr-FR" sz="1800" b="0" strike="noStrike" spc="-1">
              <a:solidFill>
                <a:srgbClr val="000000"/>
              </a:solidFill>
              <a:uFill>
                <a:solidFill>
                  <a:srgbClr val="FFFFFF"/>
                </a:solidFill>
              </a:uFill>
              <a:latin typeface="Arial"/>
            </a:endParaRPr>
          </a:p>
          <a:p>
            <a:pPr marL="914400" lvl="2"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Créer la base de données au format csv (ou extraire les bulletins voir diapo précédente)</a:t>
            </a:r>
            <a:endParaRPr lang="fr-FR" sz="1800" b="0" strike="noStrike" spc="-1">
              <a:solidFill>
                <a:srgbClr val="000000"/>
              </a:solidFill>
              <a:uFill>
                <a:solidFill>
                  <a:srgbClr val="FFFFFF"/>
                </a:solidFill>
              </a:uFill>
              <a:latin typeface="Arial"/>
            </a:endParaRPr>
          </a:p>
          <a:p>
            <a:pPr marL="914400" lvl="2"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Anonymiser la base de données </a:t>
            </a:r>
            <a:endParaRPr lang="fr-FR" sz="1800" b="0" strike="noStrike" spc="-1">
              <a:solidFill>
                <a:srgbClr val="000000"/>
              </a:solidFill>
              <a:uFill>
                <a:solidFill>
                  <a:srgbClr val="FFFFFF"/>
                </a:solidFill>
              </a:uFill>
              <a:latin typeface="Arial"/>
            </a:endParaRPr>
          </a:p>
          <a:p>
            <a:pPr marL="914400" lvl="2" indent="-28332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le répertoire des bases de données csv </a:t>
            </a:r>
            <a:endParaRPr lang="fr-FR" sz="1800" b="0" strike="noStrike" spc="-1">
              <a:solidFill>
                <a:srgbClr val="000000"/>
              </a:solidFill>
              <a:uFill>
                <a:solidFill>
                  <a:srgbClr val="FFFFFF"/>
                </a:solidFill>
              </a:uFill>
              <a:latin typeface="Arial"/>
            </a:endParaRPr>
          </a:p>
        </p:txBody>
      </p:sp>
      <p:sp>
        <p:nvSpPr>
          <p:cNvPr id="266"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E338A17-D64C-4B1E-B268-DACFD1688F8C}" type="slidenum">
              <a:rPr lang="fr-FR" sz="900" b="0" strike="noStrike" spc="-1">
                <a:solidFill>
                  <a:srgbClr val="8B8B8B"/>
                </a:solidFill>
                <a:uFill>
                  <a:solidFill>
                    <a:srgbClr val="FFFFFF"/>
                  </a:solidFill>
                </a:uFill>
                <a:latin typeface="Calibri"/>
                <a:ea typeface="DejaVu Sans"/>
              </a:rPr>
              <a:t>13</a:t>
            </a:fld>
            <a:endParaRPr lang="fr-FR" sz="1800" b="0" strike="noStrike" spc="-1">
              <a:solidFill>
                <a:srgbClr val="000000"/>
              </a:solidFill>
              <a:uFill>
                <a:solidFill>
                  <a:srgbClr val="FFFFFF"/>
                </a:solidFill>
              </a:uFill>
              <a:latin typeface="Arial"/>
            </a:endParaRPr>
          </a:p>
        </p:txBody>
      </p:sp>
      <p:pic>
        <p:nvPicPr>
          <p:cNvPr id="267" name="Image 3"/>
          <p:cNvPicPr/>
          <p:nvPr/>
        </p:nvPicPr>
        <p:blipFill>
          <a:blip r:embed="rId2"/>
          <a:srcRect r="39906" b="82680"/>
          <a:stretch/>
        </p:blipFill>
        <p:spPr>
          <a:xfrm>
            <a:off x="56880" y="1503000"/>
            <a:ext cx="9037440" cy="1627200"/>
          </a:xfrm>
          <a:prstGeom prst="rect">
            <a:avLst/>
          </a:prstGeom>
          <a:ln>
            <a:noFill/>
          </a:ln>
        </p:spPr>
      </p:pic>
      <p:sp>
        <p:nvSpPr>
          <p:cNvPr id="268" name="CustomShape 5"/>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70" name="CustomShape 2"/>
          <p:cNvSpPr/>
          <p:nvPr/>
        </p:nvSpPr>
        <p:spPr>
          <a:xfrm>
            <a:off x="0" y="188640"/>
            <a:ext cx="910476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CONFIGURER</a:t>
            </a:r>
            <a:endParaRPr lang="fr-FR" sz="1800" b="0" strike="noStrike" spc="-1">
              <a:solidFill>
                <a:srgbClr val="000000"/>
              </a:solidFill>
              <a:uFill>
                <a:solidFill>
                  <a:srgbClr val="FFFFFF"/>
                </a:solidFill>
              </a:uFill>
              <a:latin typeface="Arial"/>
            </a:endParaRPr>
          </a:p>
        </p:txBody>
      </p:sp>
      <p:sp>
        <p:nvSpPr>
          <p:cNvPr id="271" name="CustomShape 3"/>
          <p:cNvSpPr/>
          <p:nvPr/>
        </p:nvSpPr>
        <p:spPr>
          <a:xfrm>
            <a:off x="325440" y="3658680"/>
            <a:ext cx="8894160" cy="130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Configurer » permet la configuration technique des données de l’interface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Altaïr à partir de deux menus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		- </a:t>
            </a:r>
            <a:r>
              <a:rPr lang="fr-FR" sz="1800" b="0" strike="noStrike" spc="-1">
                <a:solidFill>
                  <a:srgbClr val="000000"/>
                </a:solidFill>
                <a:uFill>
                  <a:solidFill>
                    <a:srgbClr val="FFFFFF"/>
                  </a:solidFill>
                </a:uFill>
                <a:latin typeface="Calibri"/>
                <a:ea typeface="DejaVu Sans"/>
              </a:rPr>
              <a:t>Options, qui ouvre le </a:t>
            </a:r>
            <a:r>
              <a:rPr lang="fr-FR" sz="1800" b="1" strike="noStrike" spc="-1">
                <a:solidFill>
                  <a:srgbClr val="FF0000"/>
                </a:solidFill>
                <a:uFill>
                  <a:solidFill>
                    <a:srgbClr val="FFFFFF"/>
                  </a:solidFill>
                </a:uFill>
                <a:latin typeface="Calibri"/>
                <a:ea typeface="DejaVu Sans"/>
              </a:rPr>
              <a:t>dialogue des paramètres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 Configurer l’interface, qui ouvre le </a:t>
            </a:r>
            <a:r>
              <a:rPr lang="fr-FR" sz="1800" b="1" strike="noStrike" spc="-1">
                <a:solidFill>
                  <a:srgbClr val="FF0000"/>
                </a:solidFill>
                <a:uFill>
                  <a:solidFill>
                    <a:srgbClr val="FFFFFF"/>
                  </a:solidFill>
                </a:uFill>
                <a:latin typeface="Calibri"/>
                <a:ea typeface="DejaVu Sans"/>
              </a:rPr>
              <a:t>dialogue de configuration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72"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14957D7-13D6-43A6-AAF3-0BAFF6081084}" type="slidenum">
              <a:rPr lang="fr-FR" sz="900" b="0" strike="noStrike" spc="-1">
                <a:solidFill>
                  <a:srgbClr val="8B8B8B"/>
                </a:solidFill>
                <a:uFill>
                  <a:solidFill>
                    <a:srgbClr val="FFFFFF"/>
                  </a:solidFill>
                </a:uFill>
                <a:latin typeface="Calibri"/>
                <a:ea typeface="DejaVu Sans"/>
              </a:rPr>
              <a:t>14</a:t>
            </a:fld>
            <a:endParaRPr lang="fr-FR" sz="1800" b="0" strike="noStrike" spc="-1">
              <a:solidFill>
                <a:srgbClr val="000000"/>
              </a:solidFill>
              <a:uFill>
                <a:solidFill>
                  <a:srgbClr val="FFFFFF"/>
                </a:solidFill>
              </a:uFill>
              <a:latin typeface="Arial"/>
            </a:endParaRPr>
          </a:p>
        </p:txBody>
      </p:sp>
      <p:pic>
        <p:nvPicPr>
          <p:cNvPr id="273" name="Image 4"/>
          <p:cNvPicPr/>
          <p:nvPr/>
        </p:nvPicPr>
        <p:blipFill>
          <a:blip r:embed="rId2"/>
          <a:srcRect r="38397" b="86453"/>
          <a:stretch/>
        </p:blipFill>
        <p:spPr>
          <a:xfrm>
            <a:off x="795240" y="2004480"/>
            <a:ext cx="7640280" cy="1049040"/>
          </a:xfrm>
          <a:prstGeom prst="rect">
            <a:avLst/>
          </a:prstGeom>
          <a:ln>
            <a:noFill/>
          </a:ln>
        </p:spPr>
      </p:pic>
      <p:sp>
        <p:nvSpPr>
          <p:cNvPr id="274" name="CustomShape 5"/>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76" name="CustomShape 2"/>
          <p:cNvSpPr/>
          <p:nvPr/>
        </p:nvSpPr>
        <p:spPr>
          <a:xfrm>
            <a:off x="0" y="116640"/>
            <a:ext cx="914148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AIDE</a:t>
            </a:r>
            <a:endParaRPr lang="fr-FR" sz="1800" b="0" strike="noStrike" spc="-1">
              <a:solidFill>
                <a:srgbClr val="000000"/>
              </a:solidFill>
              <a:uFill>
                <a:solidFill>
                  <a:srgbClr val="FFFFFF"/>
                </a:solidFill>
              </a:uFill>
              <a:latin typeface="Arial"/>
            </a:endParaRPr>
          </a:p>
        </p:txBody>
      </p:sp>
      <p:sp>
        <p:nvSpPr>
          <p:cNvPr id="277" name="CustomShape 3"/>
          <p:cNvSpPr/>
          <p:nvPr/>
        </p:nvSpPr>
        <p:spPr>
          <a:xfrm>
            <a:off x="283680" y="3940560"/>
            <a:ext cx="9118800" cy="63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Aide » permet de bénéficier d’une aide en ligne pour l’utilisation de l’outil Altaïr.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Voir aussi la présentation déposée sur le bureau.</a:t>
            </a:r>
            <a:endParaRPr lang="fr-FR" sz="1800" b="0" strike="noStrike" spc="-1">
              <a:solidFill>
                <a:srgbClr val="000000"/>
              </a:solidFill>
              <a:uFill>
                <a:solidFill>
                  <a:srgbClr val="FFFFFF"/>
                </a:solidFill>
              </a:uFill>
              <a:latin typeface="Arial"/>
            </a:endParaRPr>
          </a:p>
        </p:txBody>
      </p:sp>
      <p:sp>
        <p:nvSpPr>
          <p:cNvPr id="278"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E877D76-7847-4BA8-BF63-6B219CFCD968}" type="slidenum">
              <a:rPr lang="fr-FR" sz="900" b="0" strike="noStrike" spc="-1">
                <a:solidFill>
                  <a:srgbClr val="8B8B8B"/>
                </a:solidFill>
                <a:uFill>
                  <a:solidFill>
                    <a:srgbClr val="FFFFFF"/>
                  </a:solidFill>
                </a:uFill>
                <a:latin typeface="Calibri"/>
                <a:ea typeface="DejaVu Sans"/>
              </a:rPr>
              <a:t>15</a:t>
            </a:fld>
            <a:endParaRPr lang="fr-FR" sz="1800" b="0" strike="noStrike" spc="-1">
              <a:solidFill>
                <a:srgbClr val="000000"/>
              </a:solidFill>
              <a:uFill>
                <a:solidFill>
                  <a:srgbClr val="FFFFFF"/>
                </a:solidFill>
              </a:uFill>
              <a:latin typeface="Arial"/>
            </a:endParaRPr>
          </a:p>
        </p:txBody>
      </p:sp>
      <p:pic>
        <p:nvPicPr>
          <p:cNvPr id="279" name="Image 3"/>
          <p:cNvPicPr/>
          <p:nvPr/>
        </p:nvPicPr>
        <p:blipFill>
          <a:blip r:embed="rId2"/>
          <a:srcRect l="-756" r="41886" b="81020"/>
          <a:stretch/>
        </p:blipFill>
        <p:spPr>
          <a:xfrm>
            <a:off x="837000" y="1752480"/>
            <a:ext cx="7822440" cy="1575720"/>
          </a:xfrm>
          <a:prstGeom prst="rect">
            <a:avLst/>
          </a:prstGeom>
          <a:ln>
            <a:noFill/>
          </a:ln>
        </p:spPr>
      </p:pic>
      <p:sp>
        <p:nvSpPr>
          <p:cNvPr id="280" name="CustomShape 5"/>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60D63C8-69E5-408D-8D24-89288B67A5DE}" type="slidenum">
              <a:rPr lang="fr-FR" sz="900" b="0" strike="noStrike" spc="-1">
                <a:solidFill>
                  <a:srgbClr val="8B8B8B"/>
                </a:solidFill>
                <a:uFill>
                  <a:solidFill>
                    <a:srgbClr val="FFFFFF"/>
                  </a:solidFill>
                </a:uFill>
                <a:latin typeface="Calibri"/>
                <a:ea typeface="DejaVu Sans"/>
              </a:rPr>
              <a:t>16</a:t>
            </a:fld>
            <a:endParaRPr lang="fr-FR" sz="1800" b="0" strike="noStrike" spc="-1">
              <a:solidFill>
                <a:srgbClr val="000000"/>
              </a:solidFill>
              <a:uFill>
                <a:solidFill>
                  <a:srgbClr val="FFFFFF"/>
                </a:solidFill>
              </a:uFill>
              <a:latin typeface="Arial"/>
            </a:endParaRPr>
          </a:p>
        </p:txBody>
      </p:sp>
      <p:pic>
        <p:nvPicPr>
          <p:cNvPr id="282" name="Image 3"/>
          <p:cNvPicPr/>
          <p:nvPr/>
        </p:nvPicPr>
        <p:blipFill>
          <a:blip r:embed="rId2"/>
          <a:stretch/>
        </p:blipFill>
        <p:spPr>
          <a:xfrm>
            <a:off x="0" y="729000"/>
            <a:ext cx="9142920" cy="5550480"/>
          </a:xfrm>
          <a:prstGeom prst="rect">
            <a:avLst/>
          </a:prstGeom>
          <a:ln>
            <a:noFill/>
          </a:ln>
        </p:spPr>
      </p:pic>
      <p:sp>
        <p:nvSpPr>
          <p:cNvPr id="283" name="CustomShape 2"/>
          <p:cNvSpPr/>
          <p:nvPr/>
        </p:nvSpPr>
        <p:spPr>
          <a:xfrm>
            <a:off x="0" y="116640"/>
            <a:ext cx="9141480" cy="5353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AIDE</a:t>
            </a:r>
            <a:endParaRPr lang="fr-FR" sz="1800" b="0" strike="noStrike" spc="-1">
              <a:solidFill>
                <a:srgbClr val="000000"/>
              </a:solidFill>
              <a:uFill>
                <a:solidFill>
                  <a:srgbClr val="FFFFFF"/>
                </a:solidFill>
              </a:uFill>
              <a:latin typeface="Arial"/>
            </a:endParaRPr>
          </a:p>
        </p:txBody>
      </p:sp>
      <p:sp>
        <p:nvSpPr>
          <p:cNvPr id="284" name="CustomShape 3"/>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86" name="CustomShape 2"/>
          <p:cNvSpPr/>
          <p:nvPr/>
        </p:nvSpPr>
        <p:spPr>
          <a:xfrm>
            <a:off x="1543680" y="636192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28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88" name="CustomShape 4"/>
          <p:cNvSpPr/>
          <p:nvPr/>
        </p:nvSpPr>
        <p:spPr>
          <a:xfrm>
            <a:off x="144000" y="1152000"/>
            <a:ext cx="8890200" cy="492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Times New Roman"/>
                <a:ea typeface="ヒラギノ角ゴ Pro W3"/>
              </a:rPr>
              <a:t>	</a:t>
            </a:r>
            <a:r>
              <a:rPr lang="fr-FR" sz="2000" b="0" strike="noStrike" spc="-1">
                <a:solidFill>
                  <a:srgbClr val="0000CC"/>
                </a:solidFill>
                <a:uFill>
                  <a:solidFill>
                    <a:srgbClr val="FFFFFF"/>
                  </a:solidFill>
                </a:uFill>
                <a:latin typeface="Arial"/>
                <a:ea typeface="DejaVu Sans"/>
              </a:rPr>
              <a:t>1. Ouvrir le gestionnaire d’échange de données du poste dédié.</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CC"/>
                </a:solidFill>
                <a:uFill>
                  <a:solidFill>
                    <a:srgbClr val="FFFFFF"/>
                  </a:solidFill>
                </a:uFill>
                <a:latin typeface="Arial"/>
                <a:ea typeface="DejaVu Sans"/>
              </a:rPr>
              <a:t>	2. Cliquer sur « CLE  USB3 ». Les données de paye ont été 	préalablement copiées sur la clé USB.</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289" name="Image 239"/>
          <p:cNvPicPr/>
          <p:nvPr/>
        </p:nvPicPr>
        <p:blipFill>
          <a:blip r:embed="rId2"/>
          <a:stretch/>
        </p:blipFill>
        <p:spPr>
          <a:xfrm>
            <a:off x="1414080" y="3020760"/>
            <a:ext cx="6015960" cy="2339640"/>
          </a:xfrm>
          <a:prstGeom prst="rect">
            <a:avLst/>
          </a:prstGeom>
          <a:ln>
            <a:noFill/>
          </a:ln>
        </p:spPr>
      </p:pic>
      <p:sp>
        <p:nvSpPr>
          <p:cNvPr id="290" name="CustomShape 5"/>
          <p:cNvSpPr/>
          <p:nvPr/>
        </p:nvSpPr>
        <p:spPr>
          <a:xfrm>
            <a:off x="1547640" y="6039000"/>
            <a:ext cx="5835600" cy="4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uFill>
                  <a:solidFill>
                    <a:srgbClr val="FFFFFF"/>
                  </a:solidFill>
                </a:uFill>
                <a:latin typeface="Arial"/>
                <a:ea typeface="ヒラギノ角ゴ Pro W3"/>
              </a:rPr>
              <a:t>Guide</a:t>
            </a:r>
            <a:endParaRPr lang="fr-FR" sz="1800" b="0" strike="noStrike" spc="-1">
              <a:solidFill>
                <a:srgbClr val="000000"/>
              </a:solidFill>
              <a:uFill>
                <a:solidFill>
                  <a:srgbClr val="FFFFFF"/>
                </a:solidFill>
              </a:uFill>
              <a:latin typeface="Arial"/>
            </a:endParaRPr>
          </a:p>
        </p:txBody>
      </p:sp>
      <p:sp>
        <p:nvSpPr>
          <p:cNvPr id="291"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629E8E-72ED-482B-8751-0901F813C516}" type="slidenum">
              <a:rPr lang="fr-FR" sz="900" b="0" strike="noStrike" spc="-1">
                <a:solidFill>
                  <a:srgbClr val="8B8B8B"/>
                </a:solidFill>
                <a:uFill>
                  <a:solidFill>
                    <a:srgbClr val="FFFFFF"/>
                  </a:solidFill>
                </a:uFill>
                <a:latin typeface="Calibri"/>
                <a:ea typeface="DejaVu Sans"/>
              </a:rPr>
              <a:t>17</a:t>
            </a:fld>
            <a:endParaRPr lang="fr-FR" sz="1800" b="0" strike="noStrike" spc="-1">
              <a:solidFill>
                <a:srgbClr val="000000"/>
              </a:solidFill>
              <a:uFill>
                <a:solidFill>
                  <a:srgbClr val="FFFFFF"/>
                </a:solidFill>
              </a:uFill>
              <a:latin typeface="Arial"/>
            </a:endParaRPr>
          </a:p>
        </p:txBody>
      </p:sp>
      <p:sp>
        <p:nvSpPr>
          <p:cNvPr id="292" name="CustomShape 7"/>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293" name="CustomShape 8"/>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9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296" name="Image 244"/>
          <p:cNvPicPr/>
          <p:nvPr/>
        </p:nvPicPr>
        <p:blipFill>
          <a:blip r:embed="rId2"/>
          <a:srcRect l="13098" t="13345" r="43008" b="70459"/>
          <a:stretch/>
        </p:blipFill>
        <p:spPr>
          <a:xfrm>
            <a:off x="156240" y="3816000"/>
            <a:ext cx="8915400" cy="2550960"/>
          </a:xfrm>
          <a:prstGeom prst="rect">
            <a:avLst/>
          </a:prstGeom>
          <a:ln>
            <a:noFill/>
          </a:ln>
        </p:spPr>
      </p:pic>
      <p:sp>
        <p:nvSpPr>
          <p:cNvPr id="297" name="CustomShape 3"/>
          <p:cNvSpPr/>
          <p:nvPr/>
        </p:nvSpPr>
        <p:spPr>
          <a:xfrm>
            <a:off x="186120" y="4903200"/>
            <a:ext cx="1355400" cy="1451880"/>
          </a:xfrm>
          <a:prstGeom prst="rect">
            <a:avLst/>
          </a:prstGeom>
          <a:solidFill>
            <a:srgbClr val="DDD9C7"/>
          </a:solidFill>
          <a:ln>
            <a:noFill/>
          </a:ln>
        </p:spPr>
        <p:style>
          <a:lnRef idx="0">
            <a:scrgbClr r="0" g="0" b="0"/>
          </a:lnRef>
          <a:fillRef idx="0">
            <a:scrgbClr r="0" g="0" b="0"/>
          </a:fillRef>
          <a:effectRef idx="0">
            <a:scrgbClr r="0" g="0" b="0"/>
          </a:effectRef>
          <a:fontRef idx="minor"/>
        </p:style>
      </p:sp>
      <p:sp>
        <p:nvSpPr>
          <p:cNvPr id="298" name="CustomShape 4"/>
          <p:cNvSpPr/>
          <p:nvPr/>
        </p:nvSpPr>
        <p:spPr>
          <a:xfrm>
            <a:off x="89280" y="1242000"/>
            <a:ext cx="9035280" cy="26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Arial"/>
                <a:ea typeface="DejaVu Sans"/>
              </a:rPr>
              <a:t>3. Cliquer sur le dossier des données de paye regroupant vos données sur la clé, </a:t>
            </a:r>
            <a:r>
              <a:rPr lang="fr-FR" sz="1800" b="0" i="1" strike="noStrike" spc="-1">
                <a:solidFill>
                  <a:srgbClr val="0000CC"/>
                </a:solidFill>
                <a:uFill>
                  <a:solidFill>
                    <a:srgbClr val="FFFFFF"/>
                  </a:solidFill>
                </a:uFill>
                <a:latin typeface="Arial"/>
                <a:ea typeface="DejaVu Sans"/>
              </a:rPr>
              <a:t>en maintenant la touche Ctrl enfoncée</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4. « </a:t>
            </a:r>
            <a:r>
              <a:rPr lang="fr-FR" sz="1800" b="1" i="1" strike="noStrike" spc="-1">
                <a:solidFill>
                  <a:srgbClr val="0000CC"/>
                </a:solidFill>
                <a:uFill>
                  <a:solidFill>
                    <a:srgbClr val="FFFFFF"/>
                  </a:solidFill>
                </a:uFill>
                <a:latin typeface="Arial"/>
                <a:ea typeface="DejaVu Sans"/>
              </a:rPr>
              <a:t>Glisser-déposer</a:t>
            </a:r>
            <a:r>
              <a:rPr lang="fr-FR" sz="1800" b="0" strike="noStrike" spc="-1">
                <a:solidFill>
                  <a:srgbClr val="0000CC"/>
                </a:solidFill>
                <a:uFill>
                  <a:solidFill>
                    <a:srgbClr val="FFFFFF"/>
                  </a:solidFill>
                </a:uFill>
                <a:latin typeface="Arial"/>
                <a:ea typeface="DejaVu Sans"/>
              </a:rPr>
              <a:t> » ce dossier vers la fenêtre droite du gestionnaire</a:t>
            </a:r>
            <a:r>
              <a:rPr lang="fr-FR" sz="1800" b="0" strike="noStrike" spc="-1">
                <a:solidFill>
                  <a:srgbClr val="000000"/>
                </a:solidFill>
                <a:uFill>
                  <a:solidFill>
                    <a:srgbClr val="FFFFFF"/>
                  </a:solidFill>
                </a:uFill>
                <a:latin typeface="Arial"/>
                <a:ea typeface="DejaVu Sans"/>
              </a:rPr>
              <a:t> </a:t>
            </a:r>
            <a:r>
              <a:rPr lang="fr-FR" sz="1800" b="1" i="1" strike="noStrike" spc="-1">
                <a:solidFill>
                  <a:srgbClr val="0000CC"/>
                </a:solidFill>
                <a:uFill>
                  <a:solidFill>
                    <a:srgbClr val="FFFFFF"/>
                  </a:solidFill>
                </a:uFill>
                <a:latin typeface="Arial"/>
                <a:ea typeface="DejaVu Sans"/>
              </a:rPr>
              <a:t>avec la touche Ctrl enfoncée</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vers le répertoire des données (</a:t>
            </a:r>
            <a:r>
              <a:rPr lang="fr-FR" sz="1800" b="1" i="1" strike="noStrike" spc="-1">
                <a:solidFill>
                  <a:srgbClr val="0000CC"/>
                </a:solidFill>
                <a:uFill>
                  <a:solidFill>
                    <a:srgbClr val="FFFFFF"/>
                  </a:solidFill>
                </a:uFill>
                <a:latin typeface="Arial"/>
                <a:ea typeface="DejaVu Sans"/>
              </a:rPr>
              <a:t>Données</a:t>
            </a:r>
            <a:r>
              <a:rPr lang="fr-FR" sz="1800" b="0" strike="noStrike" spc="-1">
                <a:solidFill>
                  <a:srgbClr val="0000CC"/>
                </a:solidFill>
                <a:uFill>
                  <a:solidFill>
                    <a:srgbClr val="FFFFFF"/>
                  </a:solidFill>
                </a:uFill>
                <a:latin typeface="Arial"/>
                <a:ea typeface="DejaVu Sans"/>
              </a:rPr>
              <a:t>)</a:t>
            </a:r>
            <a:r>
              <a:rPr lang="fr-FR" sz="1800" b="1" strike="noStrike" spc="-1">
                <a:solidFill>
                  <a:srgbClr val="0000CC"/>
                </a:solidFill>
                <a:uFill>
                  <a:solidFill>
                    <a:srgbClr val="FFFFFF"/>
                  </a:solidFill>
                </a:uFill>
                <a:latin typeface="Arial"/>
                <a:ea typeface="DejaVu Sans"/>
              </a:rPr>
              <a:t>.</a:t>
            </a:r>
            <a:r>
              <a:rPr lang="fr-FR" sz="1800" b="0" strike="noStrike" spc="-1">
                <a:solidFill>
                  <a:srgbClr val="0000CC"/>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5</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Relâcher Ctrl à la fin du déplacement. </a:t>
            </a:r>
            <a:endParaRPr lang="fr-FR" sz="18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lang="fr-FR" sz="1800" b="0" strike="noStrike" spc="-1">
              <a:solidFill>
                <a:srgbClr val="000000"/>
              </a:solidFill>
              <a:uFill>
                <a:solidFill>
                  <a:srgbClr val="FFFFFF"/>
                </a:solidFill>
              </a:uFill>
              <a:latin typeface="Arial"/>
            </a:endParaRPr>
          </a:p>
        </p:txBody>
      </p:sp>
      <p:sp>
        <p:nvSpPr>
          <p:cNvPr id="29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00" name="CustomShape 6"/>
          <p:cNvSpPr/>
          <p:nvPr/>
        </p:nvSpPr>
        <p:spPr>
          <a:xfrm>
            <a:off x="611640" y="1220760"/>
            <a:ext cx="7702560" cy="1015560"/>
          </a:xfrm>
          <a:prstGeom prst="rect">
            <a:avLst/>
          </a:prstGeom>
          <a:noFill/>
          <a:ln>
            <a:noFill/>
          </a:ln>
        </p:spPr>
        <p:style>
          <a:lnRef idx="0">
            <a:scrgbClr r="0" g="0" b="0"/>
          </a:lnRef>
          <a:fillRef idx="0">
            <a:scrgbClr r="0" g="0" b="0"/>
          </a:fillRef>
          <a:effectRef idx="0">
            <a:scrgbClr r="0" g="0" b="0"/>
          </a:effectRef>
          <a:fontRef idx="minor"/>
        </p:style>
      </p:sp>
      <p:sp>
        <p:nvSpPr>
          <p:cNvPr id="301"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618B7D-F031-41D2-A05F-788856404C5A}" type="slidenum">
              <a:rPr lang="fr-FR" sz="900" b="0" strike="noStrike" spc="-1">
                <a:solidFill>
                  <a:srgbClr val="8B8B8B"/>
                </a:solidFill>
                <a:uFill>
                  <a:solidFill>
                    <a:srgbClr val="FFFFFF"/>
                  </a:solidFill>
                </a:uFill>
                <a:latin typeface="Calibri"/>
                <a:ea typeface="DejaVu Sans"/>
              </a:rPr>
              <a:t>18</a:t>
            </a:fld>
            <a:endParaRPr lang="fr-FR" sz="1800" b="0" strike="noStrike" spc="-1">
              <a:solidFill>
                <a:srgbClr val="000000"/>
              </a:solidFill>
              <a:uFill>
                <a:solidFill>
                  <a:srgbClr val="FFFFFF"/>
                </a:solidFill>
              </a:uFill>
              <a:latin typeface="Arial"/>
            </a:endParaRPr>
          </a:p>
        </p:txBody>
      </p:sp>
      <p:sp>
        <p:nvSpPr>
          <p:cNvPr id="302" name="CustomShape 8"/>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303" name="CustomShape 9"/>
          <p:cNvSpPr/>
          <p:nvPr/>
        </p:nvSpPr>
        <p:spPr>
          <a:xfrm>
            <a:off x="2751840" y="650160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06"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07" name="CustomShape 3"/>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
        <p:nvSpPr>
          <p:cNvPr id="308" name="CustomShape 4"/>
          <p:cNvSpPr/>
          <p:nvPr/>
        </p:nvSpPr>
        <p:spPr>
          <a:xfrm>
            <a:off x="611640" y="1870920"/>
            <a:ext cx="8278920" cy="1123200"/>
          </a:xfrm>
          <a:prstGeom prst="rect">
            <a:avLst/>
          </a:prstGeom>
          <a:noFill/>
          <a:ln>
            <a:noFill/>
          </a:ln>
        </p:spPr>
        <p:style>
          <a:lnRef idx="0">
            <a:scrgbClr r="0" g="0" b="0"/>
          </a:lnRef>
          <a:fillRef idx="0">
            <a:scrgbClr r="0" g="0" b="0"/>
          </a:fillRef>
          <a:effectRef idx="0">
            <a:scrgbClr r="0" g="0" b="0"/>
          </a:effectRef>
          <a:fontRef idx="minor"/>
        </p:style>
      </p:sp>
      <p:sp>
        <p:nvSpPr>
          <p:cNvPr id="30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10" name="CustomShape 6"/>
          <p:cNvSpPr/>
          <p:nvPr/>
        </p:nvSpPr>
        <p:spPr>
          <a:xfrm>
            <a:off x="611640" y="1220760"/>
            <a:ext cx="7887240" cy="432720"/>
          </a:xfrm>
          <a:prstGeom prst="rect">
            <a:avLst/>
          </a:prstGeom>
          <a:noFill/>
          <a:ln>
            <a:noFill/>
          </a:ln>
        </p:spPr>
        <p:style>
          <a:lnRef idx="0">
            <a:scrgbClr r="0" g="0" b="0"/>
          </a:lnRef>
          <a:fillRef idx="0">
            <a:scrgbClr r="0" g="0" b="0"/>
          </a:fillRef>
          <a:effectRef idx="0">
            <a:scrgbClr r="0" g="0" b="0"/>
          </a:effectRef>
          <a:fontRef idx="minor"/>
        </p:style>
      </p:sp>
      <p:sp>
        <p:nvSpPr>
          <p:cNvPr id="311" name="CustomShape 7"/>
          <p:cNvSpPr/>
          <p:nvPr/>
        </p:nvSpPr>
        <p:spPr>
          <a:xfrm>
            <a:off x="0" y="1009440"/>
            <a:ext cx="5744160" cy="584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1-Insérer le disque optique avec les payes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3-Attendre que l’icône CD-ROM passe du rouge au vert : le CD-ROM doit être activé.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lang="fr-FR" sz="1600" b="0" strike="noStrike" spc="-1">
                <a:solidFill>
                  <a:srgbClr val="0000CC"/>
                </a:solidFill>
                <a:uFill>
                  <a:solidFill>
                    <a:srgbClr val="FFFFFF"/>
                  </a:solidFill>
                </a:uFill>
                <a:latin typeface="Arial"/>
                <a:ea typeface="DejaVu Sans"/>
              </a:rPr>
              <a:t>Les données de paye sont lues automatiquement en mémoire. Pas de sauvegarde copie sur le disque dur.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12"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A3B2C38-EDCB-43B9-90A2-A398C3C9173B}" type="slidenum">
              <a:rPr lang="fr-FR" sz="900" b="0" strike="noStrike" spc="-1">
                <a:solidFill>
                  <a:srgbClr val="8B8B8B"/>
                </a:solidFill>
                <a:uFill>
                  <a:solidFill>
                    <a:srgbClr val="FFFFFF"/>
                  </a:solidFill>
                </a:uFill>
                <a:latin typeface="Calibri"/>
                <a:ea typeface="DejaVu Sans"/>
              </a:rPr>
              <a:t>19</a:t>
            </a:fld>
            <a:endParaRPr lang="fr-FR" sz="1800" b="0" strike="noStrike" spc="-1">
              <a:solidFill>
                <a:srgbClr val="000000"/>
              </a:solidFill>
              <a:uFill>
                <a:solidFill>
                  <a:srgbClr val="FFFFFF"/>
                </a:solidFill>
              </a:uFill>
              <a:latin typeface="Arial"/>
            </a:endParaRPr>
          </a:p>
        </p:txBody>
      </p:sp>
      <p:pic>
        <p:nvPicPr>
          <p:cNvPr id="313" name="Image 4"/>
          <p:cNvPicPr/>
          <p:nvPr/>
        </p:nvPicPr>
        <p:blipFill>
          <a:blip r:embed="rId2"/>
          <a:stretch/>
        </p:blipFill>
        <p:spPr>
          <a:xfrm>
            <a:off x="5745240" y="906120"/>
            <a:ext cx="3258000" cy="2864880"/>
          </a:xfrm>
          <a:prstGeom prst="rect">
            <a:avLst/>
          </a:prstGeom>
          <a:ln>
            <a:noFill/>
          </a:ln>
        </p:spPr>
      </p:pic>
      <p:pic>
        <p:nvPicPr>
          <p:cNvPr id="314" name="Image 5"/>
          <p:cNvPicPr/>
          <p:nvPr/>
        </p:nvPicPr>
        <p:blipFill>
          <a:blip r:embed="rId3"/>
          <a:stretch/>
        </p:blipFill>
        <p:spPr>
          <a:xfrm>
            <a:off x="5745240" y="3849120"/>
            <a:ext cx="3313080" cy="2913120"/>
          </a:xfrm>
          <a:prstGeom prst="rect">
            <a:avLst/>
          </a:prstGeom>
          <a:ln>
            <a:noFill/>
          </a:ln>
        </p:spPr>
      </p:pic>
      <p:sp>
        <p:nvSpPr>
          <p:cNvPr id="315" name="CustomShape 9"/>
          <p:cNvSpPr/>
          <p:nvPr/>
        </p:nvSpPr>
        <p:spPr>
          <a:xfrm>
            <a:off x="72000" y="6462360"/>
            <a:ext cx="5255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CustomShape 1"/>
          <p:cNvSpPr/>
          <p:nvPr/>
        </p:nvSpPr>
        <p:spPr>
          <a:xfrm>
            <a:off x="1511640" y="114480"/>
            <a:ext cx="6261120" cy="417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SOMMAIRE</a:t>
            </a:r>
            <a:endParaRPr lang="fr-FR" sz="1800" b="0" strike="noStrike" spc="-1">
              <a:solidFill>
                <a:srgbClr val="000000"/>
              </a:solidFill>
              <a:uFill>
                <a:solidFill>
                  <a:srgbClr val="FFFFFF"/>
                </a:solidFill>
              </a:uFill>
              <a:latin typeface="Arial"/>
            </a:endParaRPr>
          </a:p>
        </p:txBody>
      </p:sp>
      <p:sp>
        <p:nvSpPr>
          <p:cNvPr id="156" name="CustomShape 2"/>
          <p:cNvSpPr/>
          <p:nvPr/>
        </p:nvSpPr>
        <p:spPr>
          <a:xfrm>
            <a:off x="324360" y="1052280"/>
            <a:ext cx="8494200" cy="4648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40200">
              <a:lnSpc>
                <a:spcPct val="100000"/>
              </a:lnSpc>
            </a:pPr>
            <a:r>
              <a:rPr lang="fr-FR" sz="1800" b="1" strike="noStrike" spc="-1">
                <a:solidFill>
                  <a:srgbClr val="0000CC"/>
                </a:solidFill>
                <a:uFill>
                  <a:solidFill>
                    <a:srgbClr val="FFFFFF"/>
                  </a:solidFill>
                </a:uFill>
                <a:latin typeface="Times New Roman"/>
                <a:ea typeface="DejaVu Sans"/>
              </a:rPr>
              <a:t>L’ENVIRONNEMENT LINUX : NOTIONS DE BASE</a:t>
            </a:r>
            <a:endParaRPr lang="fr-FR" sz="1800" b="0" strike="noStrike" spc="-1">
              <a:solidFill>
                <a:srgbClr val="000000"/>
              </a:solidFill>
              <a:uFill>
                <a:solidFill>
                  <a:srgbClr val="FFFFFF"/>
                </a:solidFill>
              </a:uFill>
              <a:latin typeface="Arial"/>
            </a:endParaRPr>
          </a:p>
          <a:p>
            <a:pPr marL="720" indent="-340200">
              <a:lnSpc>
                <a:spcPct val="100000"/>
              </a:lnSpc>
            </a:pPr>
            <a:endParaRPr lang="fr-FR" sz="1800" b="0" strike="noStrike" spc="-1">
              <a:solidFill>
                <a:srgbClr val="000000"/>
              </a:solidFill>
              <a:uFill>
                <a:solidFill>
                  <a:srgbClr val="FFFFFF"/>
                </a:solidFill>
              </a:uFill>
              <a:latin typeface="Arial"/>
            </a:endParaRPr>
          </a:p>
          <a:p>
            <a:pPr marL="720" indent="-340200">
              <a:lnSpc>
                <a:spcPct val="100000"/>
              </a:lnSpc>
            </a:pPr>
            <a:r>
              <a:rPr lang="fr-FR" sz="1800" b="1" strike="noStrike" spc="-1">
                <a:solidFill>
                  <a:srgbClr val="0000CC"/>
                </a:solidFill>
                <a:uFill>
                  <a:solidFill>
                    <a:srgbClr val="FFFFFF"/>
                  </a:solidFill>
                </a:uFill>
                <a:latin typeface="Times New Roman"/>
                <a:ea typeface="DejaVu Sans"/>
              </a:rPr>
              <a:t>PRÉSENTATION GÉNÉRALE DE L’INTERFACE</a:t>
            </a:r>
            <a:endParaRPr lang="fr-FR" sz="1800" b="0" strike="noStrike" spc="-1">
              <a:solidFill>
                <a:srgbClr val="000000"/>
              </a:solidFill>
              <a:uFill>
                <a:solidFill>
                  <a:srgbClr val="FFFFFF"/>
                </a:solidFill>
              </a:uFill>
              <a:latin typeface="Arial"/>
            </a:endParaRPr>
          </a:p>
          <a:p>
            <a:pPr marL="720" indent="-340200">
              <a:lnSpc>
                <a:spcPct val="100000"/>
              </a:lnSpc>
            </a:pP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Lancer l’application</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Les fonctionnalités de base</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Copier les données de paye sur le PC dédié</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Importer les données de paye dans l’interface</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Utiliser les dialogues de paramétrage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1800">
              <a:lnSpc>
                <a:spcPct val="100000"/>
              </a:lnSpc>
            </a:pPr>
            <a:r>
              <a:rPr lang="fr-FR" sz="1800" b="1" strike="noStrike" spc="-1">
                <a:solidFill>
                  <a:srgbClr val="0000CC"/>
                </a:solidFill>
                <a:uFill>
                  <a:solidFill>
                    <a:srgbClr val="FFFFFF"/>
                  </a:solidFill>
                </a:uFill>
                <a:latin typeface="Times New Roman"/>
                <a:ea typeface="DejaVu Sans"/>
              </a:rPr>
              <a:t>PRODUIRE LES DONNÉES</a:t>
            </a:r>
            <a:endParaRPr lang="fr-FR" sz="1800" b="0" strike="noStrike" spc="-1">
              <a:solidFill>
                <a:srgbClr val="000000"/>
              </a:solidFill>
              <a:uFill>
                <a:solidFill>
                  <a:srgbClr val="FFFFFF"/>
                </a:solidFill>
              </a:uFill>
              <a:latin typeface="Arial"/>
            </a:endParaRPr>
          </a:p>
          <a:p>
            <a:pPr marL="1800">
              <a:lnSpc>
                <a:spcPct val="100000"/>
              </a:lnSpc>
            </a:pP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Produire les bases de données CSV</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Exporter/Archiver/Désarchiver les données XHL</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Contrôler la fiabilité de la paye dématérialisée</a:t>
            </a:r>
            <a:endParaRPr lang="fr-FR" sz="1800" b="0" strike="noStrike" spc="-1">
              <a:solidFill>
                <a:srgbClr val="000000"/>
              </a:solidFill>
              <a:uFill>
                <a:solidFill>
                  <a:srgbClr val="FFFFFF"/>
                </a:solidFill>
              </a:uFill>
              <a:latin typeface="Arial"/>
            </a:endParaRPr>
          </a:p>
          <a:p>
            <a:pPr marL="285840" indent="-28296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Générer le rapport d’automatisation de tests réglementaires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57"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27CB82C-1C9A-4D90-965C-D58062154EE6}" type="slidenum">
              <a:rPr lang="fr-FR" sz="900" b="0" strike="noStrike" spc="-1">
                <a:solidFill>
                  <a:srgbClr val="8B8B8B"/>
                </a:solidFill>
                <a:uFill>
                  <a:solidFill>
                    <a:srgbClr val="FFFFFF"/>
                  </a:solidFill>
                </a:uFill>
                <a:latin typeface="Calibri"/>
                <a:ea typeface="DejaVu Sans"/>
              </a:rPr>
              <a:t>2</a:t>
            </a:fld>
            <a:endParaRPr lang="fr-FR" sz="1800" b="0" strike="noStrike" spc="-1">
              <a:solidFill>
                <a:srgbClr val="000000"/>
              </a:solidFill>
              <a:uFill>
                <a:solidFill>
                  <a:srgbClr val="FFFFFF"/>
                </a:solidFill>
              </a:uFill>
              <a:latin typeface="Arial"/>
            </a:endParaRPr>
          </a:p>
        </p:txBody>
      </p:sp>
      <p:sp>
        <p:nvSpPr>
          <p:cNvPr id="158" name="CustomShape 4"/>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2ADEA9-343E-4E1F-A2DD-2001429CC22C}" type="slidenum">
              <a:rPr lang="fr-FR" sz="900" b="0" strike="noStrike" spc="-1">
                <a:solidFill>
                  <a:srgbClr val="8B8B8B"/>
                </a:solidFill>
                <a:uFill>
                  <a:solidFill>
                    <a:srgbClr val="FFFFFF"/>
                  </a:solidFill>
                </a:uFill>
                <a:latin typeface="Calibri"/>
                <a:ea typeface="DejaVu Sans"/>
              </a:rPr>
              <a:t>20</a:t>
            </a:fld>
            <a:endParaRPr lang="fr-FR" sz="1800" b="0" strike="noStrike" spc="-1">
              <a:solidFill>
                <a:srgbClr val="000000"/>
              </a:solidFill>
              <a:uFill>
                <a:solidFill>
                  <a:srgbClr val="FFFFFF"/>
                </a:solidFill>
              </a:uFill>
              <a:latin typeface="Arial"/>
            </a:endParaRPr>
          </a:p>
        </p:txBody>
      </p:sp>
      <p:sp>
        <p:nvSpPr>
          <p:cNvPr id="317" name="CustomShape 2"/>
          <p:cNvSpPr/>
          <p:nvPr/>
        </p:nvSpPr>
        <p:spPr>
          <a:xfrm>
            <a:off x="288000" y="714600"/>
            <a:ext cx="8555400" cy="94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640" algn="just">
              <a:lnSpc>
                <a:spcPct val="100000"/>
              </a:lnSpc>
              <a:buClr>
                <a:srgbClr val="000000"/>
              </a:buClr>
              <a:buSzPct val="45000"/>
              <a:buFont typeface="Wingdings" charset="2"/>
              <a:buChar char=""/>
            </a:pPr>
            <a:r>
              <a:rPr lang="fr-FR" sz="1400" b="0" u="sng" strike="noStrike" spc="-1">
                <a:solidFill>
                  <a:srgbClr val="0000FF"/>
                </a:solidFill>
                <a:uFill>
                  <a:solidFill>
                    <a:srgbClr val="FFFFFF"/>
                  </a:solidFill>
                </a:uFill>
                <a:latin typeface="Calibri"/>
                <a:ea typeface="DejaVu Sans"/>
                <a:hlinkClick r:id="rId2"/>
              </a:rPr>
              <a:t>En mode de chargement automatique</a:t>
            </a:r>
            <a:r>
              <a:rPr lang="fr-FR" sz="1400" b="0" strike="noStrike" spc="-1">
                <a:solidFill>
                  <a:srgbClr val="000000"/>
                </a:solidFill>
                <a:uFill>
                  <a:solidFill>
                    <a:srgbClr val="FFFFFF"/>
                  </a:solidFill>
                </a:u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lang="fr-FR" sz="1800" b="0" strike="noStrike" spc="-1">
              <a:solidFill>
                <a:srgbClr val="000000"/>
              </a:solidFill>
              <a:uFill>
                <a:solidFill>
                  <a:srgbClr val="FFFFFF"/>
                </a:solidFill>
              </a:uFill>
              <a:latin typeface="Arial"/>
            </a:endParaRPr>
          </a:p>
        </p:txBody>
      </p:sp>
      <p:pic>
        <p:nvPicPr>
          <p:cNvPr id="318" name="Image 318"/>
          <p:cNvPicPr/>
          <p:nvPr/>
        </p:nvPicPr>
        <p:blipFill>
          <a:blip r:embed="rId3"/>
          <a:srcRect t="22264" r="37182" b="19574"/>
          <a:stretch/>
        </p:blipFill>
        <p:spPr>
          <a:xfrm>
            <a:off x="16200" y="1800000"/>
            <a:ext cx="9055080" cy="1654920"/>
          </a:xfrm>
          <a:prstGeom prst="rect">
            <a:avLst/>
          </a:prstGeom>
          <a:ln>
            <a:solidFill>
              <a:srgbClr val="3465A4"/>
            </a:solidFill>
          </a:ln>
        </p:spPr>
      </p:pic>
      <p:sp>
        <p:nvSpPr>
          <p:cNvPr id="319" name="CustomShape 3"/>
          <p:cNvSpPr/>
          <p:nvPr/>
        </p:nvSpPr>
        <p:spPr>
          <a:xfrm>
            <a:off x="360000" y="3824280"/>
            <a:ext cx="8567280" cy="50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marL="216000" indent="-215640" algn="just">
              <a:lnSpc>
                <a:spcPct val="100000"/>
              </a:lnSpc>
              <a:buClr>
                <a:srgbClr val="000000"/>
              </a:buClr>
              <a:buSzPct val="45000"/>
              <a:buFont typeface="Wingdings" charset="2"/>
              <a:buChar char=""/>
            </a:pPr>
            <a:r>
              <a:rPr lang="fr-FR" sz="1400" b="0" strike="noStrike" spc="-1">
                <a:solidFill>
                  <a:srgbClr val="000000"/>
                </a:solidFill>
                <a:uFill>
                  <a:solidFill>
                    <a:srgbClr val="FFFFFF"/>
                  </a:solidFill>
                </a:uFill>
                <a:latin typeface="Calibri"/>
                <a:ea typeface="DejaVu Sans"/>
              </a:rPr>
              <a:t>Si le chargement automatique n’est pas activé, glisser-déposer le disque optique depuis le gestionnaire de fichiers vers l’onglet central.</a:t>
            </a:r>
            <a:endParaRPr lang="fr-FR" sz="1800" b="0" strike="noStrike" spc="-1">
              <a:solidFill>
                <a:srgbClr val="000000"/>
              </a:solidFill>
              <a:uFill>
                <a:solidFill>
                  <a:srgbClr val="FFFFFF"/>
                </a:solidFill>
              </a:uFill>
              <a:latin typeface="Arial"/>
            </a:endParaRPr>
          </a:p>
        </p:txBody>
      </p:sp>
      <p:sp>
        <p:nvSpPr>
          <p:cNvPr id="320" name="CustomShape 4"/>
          <p:cNvSpPr/>
          <p:nvPr/>
        </p:nvSpPr>
        <p:spPr>
          <a:xfrm>
            <a:off x="576000" y="3591720"/>
            <a:ext cx="8423280" cy="29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uFill>
                  <a:solidFill>
                    <a:srgbClr val="FFFFFF"/>
                  </a:solidFill>
                </a:uFill>
                <a:latin typeface="Calibri"/>
                <a:ea typeface="DejaVu Sans"/>
              </a:rPr>
              <a:t>Il est possible d’interrompre le chargement en cas d’erreur : cliquer sur l’icône </a:t>
            </a:r>
            <a:endParaRPr lang="fr-FR" sz="1800" b="0" strike="noStrike" spc="-1">
              <a:solidFill>
                <a:srgbClr val="000000"/>
              </a:solidFill>
              <a:uFill>
                <a:solidFill>
                  <a:srgbClr val="FFFFFF"/>
                </a:solidFill>
              </a:uFill>
              <a:latin typeface="Arial"/>
            </a:endParaRPr>
          </a:p>
        </p:txBody>
      </p:sp>
      <p:pic>
        <p:nvPicPr>
          <p:cNvPr id="321" name="Image 321"/>
          <p:cNvPicPr/>
          <p:nvPr/>
        </p:nvPicPr>
        <p:blipFill>
          <a:blip r:embed="rId4"/>
          <a:stretch/>
        </p:blipFill>
        <p:spPr>
          <a:xfrm>
            <a:off x="7709400" y="3551400"/>
            <a:ext cx="281880" cy="272160"/>
          </a:xfrm>
          <a:prstGeom prst="rect">
            <a:avLst/>
          </a:prstGeom>
          <a:ln>
            <a:solidFill>
              <a:srgbClr val="3465A4"/>
            </a:solidFill>
          </a:ln>
        </p:spPr>
      </p:pic>
      <p:pic>
        <p:nvPicPr>
          <p:cNvPr id="322" name="Image 322"/>
          <p:cNvPicPr/>
          <p:nvPr/>
        </p:nvPicPr>
        <p:blipFill>
          <a:blip r:embed="rId5"/>
          <a:srcRect t="85721" r="74189"/>
          <a:stretch/>
        </p:blipFill>
        <p:spPr>
          <a:xfrm>
            <a:off x="6640560" y="4457880"/>
            <a:ext cx="2358720" cy="725400"/>
          </a:xfrm>
          <a:prstGeom prst="rect">
            <a:avLst/>
          </a:prstGeom>
          <a:ln>
            <a:solidFill>
              <a:srgbClr val="3465A4"/>
            </a:solidFill>
          </a:ln>
        </p:spPr>
      </p:pic>
      <p:sp>
        <p:nvSpPr>
          <p:cNvPr id="323" name="CustomShape 5"/>
          <p:cNvSpPr/>
          <p:nvPr/>
        </p:nvSpPr>
        <p:spPr>
          <a:xfrm>
            <a:off x="576000" y="4598280"/>
            <a:ext cx="5903280" cy="1737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a:solidFill>
                  <a:srgbClr val="000000"/>
                </a:solidFill>
                <a:uFill>
                  <a:solidFill>
                    <a:srgbClr val="FFFFFF"/>
                  </a:solidFill>
                </a:uFill>
                <a:latin typeface="Calibri"/>
                <a:ea typeface="DejaVu Sans"/>
              </a:rPr>
              <a:t>Cliquer sur l’icône clé du Tableau de bord en bas de l’écran, à côté du « Menu démarrer K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400" b="0" strike="noStrike" spc="-1">
                <a:solidFill>
                  <a:srgbClr val="000000"/>
                </a:solidFill>
                <a:uFill>
                  <a:solidFill>
                    <a:srgbClr val="FFFFFF"/>
                  </a:solidFill>
                </a:uFill>
                <a:latin typeface="Calibri"/>
                <a:ea typeface="DejaVu Sans"/>
              </a:rPr>
              <a:t>Puis sélectionner le disque optique en cliquant sur « Ouvrir dans le gestionnaire de fichiers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pic>
        <p:nvPicPr>
          <p:cNvPr id="324" name="Image 324"/>
          <p:cNvPicPr/>
          <p:nvPr/>
        </p:nvPicPr>
        <p:blipFill>
          <a:blip r:embed="rId6"/>
          <a:srcRect t="67336" r="81275" b="18512"/>
          <a:stretch/>
        </p:blipFill>
        <p:spPr>
          <a:xfrm>
            <a:off x="7288560" y="5256360"/>
            <a:ext cx="1710720" cy="718920"/>
          </a:xfrm>
          <a:prstGeom prst="rect">
            <a:avLst/>
          </a:prstGeom>
          <a:ln>
            <a:solidFill>
              <a:srgbClr val="3465A4"/>
            </a:solidFill>
          </a:ln>
        </p:spPr>
      </p:pic>
      <p:sp>
        <p:nvSpPr>
          <p:cNvPr id="325" name="CustomShape 6"/>
          <p:cNvSpPr/>
          <p:nvPr/>
        </p:nvSpPr>
        <p:spPr>
          <a:xfrm>
            <a:off x="1656000" y="6463440"/>
            <a:ext cx="5231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26" name="CustomShape 7"/>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Image 327"/>
          <p:cNvPicPr/>
          <p:nvPr/>
        </p:nvPicPr>
        <p:blipFill>
          <a:blip r:embed="rId2"/>
          <a:srcRect l="469" t="1793" r="41120" b="56890"/>
          <a:stretch/>
        </p:blipFill>
        <p:spPr>
          <a:xfrm>
            <a:off x="72000" y="1440360"/>
            <a:ext cx="8961120" cy="3527280"/>
          </a:xfrm>
          <a:prstGeom prst="rect">
            <a:avLst/>
          </a:prstGeom>
          <a:ln>
            <a:solidFill>
              <a:srgbClr val="3465A4"/>
            </a:solidFill>
          </a:ln>
        </p:spPr>
      </p:pic>
      <p:sp>
        <p:nvSpPr>
          <p:cNvPr id="328" name="CustomShape 1"/>
          <p:cNvSpPr/>
          <p:nvPr/>
        </p:nvSpPr>
        <p:spPr>
          <a:xfrm>
            <a:off x="432000" y="554760"/>
            <a:ext cx="8423280" cy="81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uFill>
                  <a:solidFill>
                    <a:srgbClr val="FFFFFF"/>
                  </a:solidFill>
                </a:uFill>
                <a:latin typeface="Calibri"/>
                <a:ea typeface="DejaVu Sans"/>
              </a:rPr>
              <a:t>Lorsque le gestionnaire de fichiers est ouvert, réaliser un glisser-déposer du dossier contenant les bases de paye sur le disque (ici Anonyme) vers l’onglet central de l’interface graphique Altaïr. </a:t>
            </a:r>
            <a:endParaRPr lang="fr-FR" sz="1800" b="0" strike="noStrike" spc="-1">
              <a:solidFill>
                <a:srgbClr val="000000"/>
              </a:solidFill>
              <a:uFill>
                <a:solidFill>
                  <a:srgbClr val="FFFFFF"/>
                </a:solidFill>
              </a:uFill>
              <a:latin typeface="Arial"/>
            </a:endParaRPr>
          </a:p>
        </p:txBody>
      </p:sp>
      <p:sp>
        <p:nvSpPr>
          <p:cNvPr id="329" name="CustomShape 2"/>
          <p:cNvSpPr/>
          <p:nvPr/>
        </p:nvSpPr>
        <p:spPr>
          <a:xfrm>
            <a:off x="4572000" y="4968000"/>
            <a:ext cx="3023280" cy="29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a:solidFill>
                  <a:srgbClr val="000000"/>
                </a:solidFill>
                <a:uFill>
                  <a:solidFill>
                    <a:srgbClr val="FFFFFF"/>
                  </a:solidFill>
                </a:uFill>
                <a:latin typeface="Calibri"/>
                <a:ea typeface="DejaVu Sans"/>
              </a:rPr>
              <a:t>Noter le chemin</a:t>
            </a:r>
            <a:r>
              <a:rPr lang="fr-FR" sz="1300" b="0" strike="noStrike" spc="-1">
                <a:solidFill>
                  <a:srgbClr val="6666FF"/>
                </a:solidFill>
                <a:uFill>
                  <a:solidFill>
                    <a:srgbClr val="FFFFFF"/>
                  </a:solidFill>
                </a:uFill>
                <a:latin typeface="Calibri"/>
                <a:ea typeface="DejaVu Sans"/>
              </a:rPr>
              <a:t> /mnt/cdrom</a:t>
            </a:r>
            <a:endParaRPr lang="fr-FR" sz="1800" b="0" strike="noStrike" spc="-1">
              <a:solidFill>
                <a:srgbClr val="000000"/>
              </a:solidFill>
              <a:uFill>
                <a:solidFill>
                  <a:srgbClr val="FFFFFF"/>
                </a:solidFill>
              </a:uFill>
              <a:latin typeface="Arial"/>
            </a:endParaRPr>
          </a:p>
        </p:txBody>
      </p:sp>
      <p:sp>
        <p:nvSpPr>
          <p:cNvPr id="330" name="Line 3"/>
          <p:cNvSpPr/>
          <p:nvPr/>
        </p:nvSpPr>
        <p:spPr>
          <a:xfrm flipV="1">
            <a:off x="7054560" y="4824000"/>
            <a:ext cx="73440" cy="262080"/>
          </a:xfrm>
          <a:prstGeom prst="line">
            <a:avLst/>
          </a:prstGeom>
          <a:ln>
            <a:solidFill>
              <a:srgbClr val="CC3300"/>
            </a:solidFill>
            <a:tailEnd type="triangle" w="med" len="med"/>
          </a:ln>
        </p:spPr>
        <p:style>
          <a:lnRef idx="0">
            <a:scrgbClr r="0" g="0" b="0"/>
          </a:lnRef>
          <a:fillRef idx="0">
            <a:scrgbClr r="0" g="0" b="0"/>
          </a:fillRef>
          <a:effectRef idx="0">
            <a:scrgbClr r="0" g="0" b="0"/>
          </a:effectRef>
          <a:fontRef idx="minor"/>
        </p:style>
      </p:sp>
      <p:pic>
        <p:nvPicPr>
          <p:cNvPr id="331" name="Image 331"/>
          <p:cNvPicPr/>
          <p:nvPr/>
        </p:nvPicPr>
        <p:blipFill>
          <a:blip r:embed="rId3"/>
          <a:srcRect l="18493" t="39991" r="53279" b="50571"/>
          <a:stretch/>
        </p:blipFill>
        <p:spPr>
          <a:xfrm>
            <a:off x="4356000" y="5580000"/>
            <a:ext cx="4175280" cy="718920"/>
          </a:xfrm>
          <a:prstGeom prst="rect">
            <a:avLst/>
          </a:prstGeom>
          <a:ln>
            <a:solidFill>
              <a:srgbClr val="3465A4"/>
            </a:solidFill>
          </a:ln>
        </p:spPr>
      </p:pic>
      <p:sp>
        <p:nvSpPr>
          <p:cNvPr id="332" name="CustomShape 4"/>
          <p:cNvSpPr/>
          <p:nvPr/>
        </p:nvSpPr>
        <p:spPr>
          <a:xfrm>
            <a:off x="144000" y="5515560"/>
            <a:ext cx="4679280" cy="53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500" b="0" strike="noStrike" spc="-1">
                <a:solidFill>
                  <a:srgbClr val="000000"/>
                </a:solidFill>
                <a:uFill>
                  <a:solidFill>
                    <a:srgbClr val="FFFFFF"/>
                  </a:solidFill>
                </a:uFill>
                <a:latin typeface="Calibri"/>
                <a:ea typeface="DejaVu Sans"/>
              </a:rPr>
              <a:t>Lorsque le dossier est lâché, l’importation commence automatiquement.</a:t>
            </a:r>
            <a:endParaRPr lang="fr-FR" sz="1800" b="0" strike="noStrike" spc="-1">
              <a:solidFill>
                <a:srgbClr val="000000"/>
              </a:solidFill>
              <a:uFill>
                <a:solidFill>
                  <a:srgbClr val="FFFFFF"/>
                </a:solidFill>
              </a:uFill>
              <a:latin typeface="Arial"/>
            </a:endParaRPr>
          </a:p>
        </p:txBody>
      </p:sp>
      <p:sp>
        <p:nvSpPr>
          <p:cNvPr id="333" name="CustomShape 5"/>
          <p:cNvSpPr/>
          <p:nvPr/>
        </p:nvSpPr>
        <p:spPr>
          <a:xfrm>
            <a:off x="720000" y="6499440"/>
            <a:ext cx="6167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34" name="CustomShape 6"/>
          <p:cNvSpPr/>
          <p:nvPr/>
        </p:nvSpPr>
        <p:spPr>
          <a:xfrm>
            <a:off x="56880" y="69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Image 2"/>
          <p:cNvPicPr/>
          <p:nvPr/>
        </p:nvPicPr>
        <p:blipFill>
          <a:blip r:embed="rId2"/>
          <a:srcRect t="1630" r="48114" b="61643"/>
          <a:stretch/>
        </p:blipFill>
        <p:spPr>
          <a:xfrm>
            <a:off x="0" y="995040"/>
            <a:ext cx="6279120" cy="2773440"/>
          </a:xfrm>
          <a:prstGeom prst="rect">
            <a:avLst/>
          </a:prstGeom>
          <a:ln>
            <a:noFill/>
          </a:ln>
        </p:spPr>
      </p:pic>
      <p:sp>
        <p:nvSpPr>
          <p:cNvPr id="33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39" name="CustomShape 4"/>
          <p:cNvSpPr/>
          <p:nvPr/>
        </p:nvSpPr>
        <p:spPr>
          <a:xfrm>
            <a:off x="180720" y="1821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IMPORTER les données DE paYe à analyser</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40" name="CustomShape 5"/>
          <p:cNvSpPr/>
          <p:nvPr/>
        </p:nvSpPr>
        <p:spPr>
          <a:xfrm>
            <a:off x="6220800" y="1888920"/>
            <a:ext cx="222984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 Sélectionner le dossier des payes. </a:t>
            </a:r>
            <a:endParaRPr lang="fr-FR" sz="1800" b="0" strike="noStrike" spc="-1">
              <a:solidFill>
                <a:srgbClr val="000000"/>
              </a:solidFill>
              <a:uFill>
                <a:solidFill>
                  <a:srgbClr val="FFFFFF"/>
                </a:solidFill>
              </a:uFill>
              <a:latin typeface="Arial"/>
            </a:endParaRPr>
          </a:p>
        </p:txBody>
      </p:sp>
      <p:sp>
        <p:nvSpPr>
          <p:cNvPr id="341" name="CustomShape 6"/>
          <p:cNvSpPr/>
          <p:nvPr/>
        </p:nvSpPr>
        <p:spPr>
          <a:xfrm>
            <a:off x="4185720" y="2925000"/>
            <a:ext cx="4537440" cy="429480"/>
          </a:xfrm>
          <a:prstGeom prst="rect">
            <a:avLst/>
          </a:prstGeom>
          <a:noFill/>
          <a:ln>
            <a:noFill/>
          </a:ln>
        </p:spPr>
        <p:style>
          <a:lnRef idx="0">
            <a:scrgbClr r="0" g="0" b="0"/>
          </a:lnRef>
          <a:fillRef idx="0">
            <a:scrgbClr r="0" g="0" b="0"/>
          </a:fillRef>
          <a:effectRef idx="0">
            <a:scrgbClr r="0" g="0" b="0"/>
          </a:effectRef>
          <a:fontRef idx="minor"/>
        </p:style>
      </p:sp>
      <p:sp>
        <p:nvSpPr>
          <p:cNvPr id="342" name="CustomShape 7"/>
          <p:cNvSpPr/>
          <p:nvPr/>
        </p:nvSpPr>
        <p:spPr>
          <a:xfrm rot="21585000" flipH="1">
            <a:off x="1869120" y="3330720"/>
            <a:ext cx="1006200" cy="43020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43" name="CustomShape 8"/>
          <p:cNvSpPr/>
          <p:nvPr/>
        </p:nvSpPr>
        <p:spPr>
          <a:xfrm flipH="1">
            <a:off x="2878560" y="3107160"/>
            <a:ext cx="1608480" cy="40104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84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a:solidFill>
                <a:srgbClr val="000000"/>
              </a:solidFill>
              <a:uFill>
                <a:solidFill>
                  <a:srgbClr val="FFFFFF"/>
                </a:solidFill>
              </a:uFill>
              <a:latin typeface="Arial"/>
            </a:endParaRPr>
          </a:p>
        </p:txBody>
      </p:sp>
      <p:sp>
        <p:nvSpPr>
          <p:cNvPr id="345" name="CustomShape 10"/>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BA13113-0015-493F-B37E-7084D7310848}" type="slidenum">
              <a:rPr lang="fr-FR" sz="900" b="0" strike="noStrike" spc="-1">
                <a:solidFill>
                  <a:srgbClr val="8B8B8B"/>
                </a:solidFill>
                <a:uFill>
                  <a:solidFill>
                    <a:srgbClr val="FFFFFF"/>
                  </a:solidFill>
                </a:uFill>
                <a:latin typeface="Calibri"/>
                <a:ea typeface="DejaVu Sans"/>
              </a:rPr>
              <a:t>22</a:t>
            </a:fld>
            <a:endParaRPr lang="fr-FR" sz="1800" b="0" strike="noStrike" spc="-1">
              <a:solidFill>
                <a:srgbClr val="000000"/>
              </a:solidFill>
              <a:uFill>
                <a:solidFill>
                  <a:srgbClr val="FFFFFF"/>
                </a:solidFill>
              </a:uFill>
              <a:latin typeface="Arial"/>
            </a:endParaRPr>
          </a:p>
        </p:txBody>
      </p:sp>
      <p:sp>
        <p:nvSpPr>
          <p:cNvPr id="346" name="CustomShape 11"/>
          <p:cNvSpPr/>
          <p:nvPr/>
        </p:nvSpPr>
        <p:spPr>
          <a:xfrm>
            <a:off x="609120" y="4936320"/>
            <a:ext cx="80503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solidFill>
                <a:srgbClr val="000000"/>
              </a:solidFill>
              <a:uFill>
                <a:solidFill>
                  <a:srgbClr val="FFFFFF"/>
                </a:solidFill>
              </a:uFill>
              <a:latin typeface="Arial"/>
            </a:endParaRPr>
          </a:p>
        </p:txBody>
      </p:sp>
      <p:sp>
        <p:nvSpPr>
          <p:cNvPr id="347" name="CustomShape 12"/>
          <p:cNvSpPr/>
          <p:nvPr/>
        </p:nvSpPr>
        <p:spPr>
          <a:xfrm flipH="1" flipV="1">
            <a:off x="2180880" y="1885320"/>
            <a:ext cx="3931560" cy="23940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221040" y="1772640"/>
            <a:ext cx="8474760" cy="341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50"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51" name="CustomShape 3"/>
          <p:cNvSpPr/>
          <p:nvPr/>
        </p:nvSpPr>
        <p:spPr>
          <a:xfrm>
            <a:off x="199080" y="296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ONGLETS D’IMPORTATION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52" name="CustomShape 4"/>
          <p:cNvSpPr/>
          <p:nvPr/>
        </p:nvSpPr>
        <p:spPr>
          <a:xfrm>
            <a:off x="302040" y="944280"/>
            <a:ext cx="8787240" cy="3490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Résultat de l’importation des données XHL</a:t>
            </a:r>
            <a:endParaRPr lang="fr-FR" sz="1800" b="0" strike="noStrike" spc="-1">
              <a:solidFill>
                <a:srgbClr val="000000"/>
              </a:solidFill>
              <a:uFill>
                <a:solidFill>
                  <a:srgbClr val="FFFFFF"/>
                </a:solidFill>
              </a:uFill>
              <a:latin typeface="Arial"/>
            </a:endParaRPr>
          </a:p>
        </p:txBody>
      </p:sp>
      <p:sp>
        <p:nvSpPr>
          <p:cNvPr id="353" name="CustomShape 5"/>
          <p:cNvSpPr/>
          <p:nvPr/>
        </p:nvSpPr>
        <p:spPr>
          <a:xfrm>
            <a:off x="221040" y="5256000"/>
            <a:ext cx="886824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budgets annexes.</a:t>
            </a:r>
            <a:endParaRPr lang="fr-FR" sz="1800" b="0" strike="noStrike" spc="-1">
              <a:solidFill>
                <a:srgbClr val="000000"/>
              </a:solidFill>
              <a:uFill>
                <a:solidFill>
                  <a:srgbClr val="FFFFFF"/>
                </a:solidFill>
              </a:uFill>
              <a:latin typeface="Arial"/>
            </a:endParaRPr>
          </a:p>
        </p:txBody>
      </p:sp>
      <p:sp>
        <p:nvSpPr>
          <p:cNvPr id="354"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35BD451-E214-497A-BEF5-300519D132B5}" type="slidenum">
              <a:rPr lang="fr-FR" sz="900" b="0" strike="noStrike" spc="-1">
                <a:solidFill>
                  <a:srgbClr val="8B8B8B"/>
                </a:solidFill>
                <a:uFill>
                  <a:solidFill>
                    <a:srgbClr val="FFFFFF"/>
                  </a:solidFill>
                </a:uFill>
                <a:latin typeface="Calibri"/>
                <a:ea typeface="DejaVu Sans"/>
              </a:rPr>
              <a:t>23</a:t>
            </a:fld>
            <a:endParaRPr lang="fr-FR" sz="1800" b="0" strike="noStrike" spc="-1">
              <a:solidFill>
                <a:srgbClr val="000000"/>
              </a:solidFill>
              <a:uFill>
                <a:solidFill>
                  <a:srgbClr val="FFFFFF"/>
                </a:solidFill>
              </a:uFill>
              <a:latin typeface="Arial"/>
            </a:endParaRPr>
          </a:p>
        </p:txBody>
      </p:sp>
      <p:pic>
        <p:nvPicPr>
          <p:cNvPr id="355" name="Image 1"/>
          <p:cNvPicPr/>
          <p:nvPr/>
        </p:nvPicPr>
        <p:blipFill>
          <a:blip r:embed="rId2"/>
          <a:srcRect r="49905" b="61932"/>
          <a:stretch/>
        </p:blipFill>
        <p:spPr>
          <a:xfrm>
            <a:off x="398880" y="1792440"/>
            <a:ext cx="7808400" cy="3535200"/>
          </a:xfrm>
          <a:prstGeom prst="rect">
            <a:avLst/>
          </a:prstGeom>
          <a:ln>
            <a:noFill/>
          </a:ln>
        </p:spPr>
      </p:pic>
      <p:sp>
        <p:nvSpPr>
          <p:cNvPr id="356" name="CustomShape 7"/>
          <p:cNvSpPr/>
          <p:nvPr/>
        </p:nvSpPr>
        <p:spPr>
          <a:xfrm>
            <a:off x="720000" y="6463440"/>
            <a:ext cx="6167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5C7E8F7-E69E-4307-B446-81EF19D6E270}" type="slidenum">
              <a:rPr lang="fr-FR" sz="900" b="0" strike="noStrike" spc="-1">
                <a:solidFill>
                  <a:srgbClr val="8B8B8B"/>
                </a:solidFill>
                <a:uFill>
                  <a:solidFill>
                    <a:srgbClr val="FFFFFF"/>
                  </a:solidFill>
                </a:uFill>
                <a:latin typeface="Calibri"/>
                <a:ea typeface="DejaVu Sans"/>
              </a:rPr>
              <a:t>24</a:t>
            </a:fld>
            <a:endParaRPr lang="fr-FR" sz="1800" b="0" strike="noStrike" spc="-1">
              <a:solidFill>
                <a:srgbClr val="000000"/>
              </a:solidFill>
              <a:uFill>
                <a:solidFill>
                  <a:srgbClr val="FFFFFF"/>
                </a:solidFill>
              </a:uFill>
              <a:latin typeface="Arial"/>
            </a:endParaRPr>
          </a:p>
        </p:txBody>
      </p:sp>
      <p:pic>
        <p:nvPicPr>
          <p:cNvPr id="358" name="Image 3"/>
          <p:cNvPicPr/>
          <p:nvPr/>
        </p:nvPicPr>
        <p:blipFill>
          <a:blip r:embed="rId2"/>
          <a:srcRect l="22295" t="10413" r="51168" b="61187"/>
          <a:stretch/>
        </p:blipFill>
        <p:spPr>
          <a:xfrm>
            <a:off x="5638320" y="1148400"/>
            <a:ext cx="3450960" cy="2075400"/>
          </a:xfrm>
          <a:prstGeom prst="rect">
            <a:avLst/>
          </a:prstGeom>
          <a:ln>
            <a:noFill/>
          </a:ln>
        </p:spPr>
      </p:pic>
      <p:sp>
        <p:nvSpPr>
          <p:cNvPr id="359" name="CustomShape 2"/>
          <p:cNvSpPr/>
          <p:nvPr/>
        </p:nvSpPr>
        <p:spPr>
          <a:xfrm>
            <a:off x="199080" y="296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60" name="CustomShape 3"/>
          <p:cNvSpPr/>
          <p:nvPr/>
        </p:nvSpPr>
        <p:spPr>
          <a:xfrm>
            <a:off x="199080" y="1447920"/>
            <a:ext cx="543816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Calibri"/>
                <a:ea typeface="DejaVu Sans"/>
              </a:rPr>
              <a:t>Les données de paye au format XHL/XML  peuvent être affichées dans leur format natif.</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Sélectionner le fichier à afficher dans l’onglet central, puis clic droit et clic sur  l’option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ea typeface="DejaVu Sans"/>
              </a:rPr>
              <a:t>Afficher le code XML</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361" name="CustomShape 4"/>
          <p:cNvSpPr/>
          <p:nvPr/>
        </p:nvSpPr>
        <p:spPr>
          <a:xfrm>
            <a:off x="199080" y="3216960"/>
            <a:ext cx="889020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Un éditeur de texte s’ouvre alors avec les données.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Pour aller à une ligne donnée du fichier, utiliser le raccourci clavier Ctrl + G et rentrer le numéro de ligne dans le dialogue.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Voir le site Xemelios de la DGFIP pour l’interprétation des balises, ou utiliser le menu</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ea typeface="DejaVu Sans"/>
              </a:rPr>
              <a:t> Aide </a:t>
            </a:r>
            <a:r>
              <a:rPr lang="fr-FR" sz="1800" b="0" strike="noStrike" spc="-1">
                <a:solidFill>
                  <a:srgbClr val="000000"/>
                </a:solidFill>
                <a:uFill>
                  <a:solidFill>
                    <a:srgbClr val="FFFFFF"/>
                  </a:solidFill>
                </a:uFill>
                <a:latin typeface="Calibri"/>
                <a:ea typeface="DejaVu Sans"/>
              </a:rPr>
              <a:t>&gt; Aide de l’interface graphique Altaïr et suivre le lien dans la rubrique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Le Schéma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62" name="CustomShape 5"/>
          <p:cNvSpPr/>
          <p:nvPr/>
        </p:nvSpPr>
        <p:spPr>
          <a:xfrm>
            <a:off x="1224000" y="6463440"/>
            <a:ext cx="5663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sp>
        <p:nvSpPr>
          <p:cNvPr id="364"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EA6DDF0-334F-4259-BA79-232BDE2E906F}" type="slidenum">
              <a:rPr lang="fr-FR" sz="900" b="0" strike="noStrike" spc="-1">
                <a:solidFill>
                  <a:srgbClr val="8B8B8B"/>
                </a:solidFill>
                <a:uFill>
                  <a:solidFill>
                    <a:srgbClr val="FFFFFF"/>
                  </a:solidFill>
                </a:uFill>
                <a:latin typeface="Calibri"/>
                <a:ea typeface="DejaVu Sans"/>
              </a:rPr>
              <a:t>25</a:t>
            </a:fld>
            <a:endParaRPr lang="fr-FR" sz="1800" b="0" strike="noStrike" spc="-1">
              <a:solidFill>
                <a:srgbClr val="000000"/>
              </a:solidFill>
              <a:uFill>
                <a:solidFill>
                  <a:srgbClr val="FFFFFF"/>
                </a:solidFill>
              </a:uFill>
              <a:latin typeface="Arial"/>
            </a:endParaRPr>
          </a:p>
        </p:txBody>
      </p:sp>
      <p:pic>
        <p:nvPicPr>
          <p:cNvPr id="365" name="Image 4"/>
          <p:cNvPicPr/>
          <p:nvPr/>
        </p:nvPicPr>
        <p:blipFill>
          <a:blip r:embed="rId2"/>
          <a:srcRect l="18120" t="9668" r="31451" b="4609"/>
          <a:stretch/>
        </p:blipFill>
        <p:spPr>
          <a:xfrm>
            <a:off x="197640" y="748440"/>
            <a:ext cx="6144120" cy="5972040"/>
          </a:xfrm>
          <a:prstGeom prst="rect">
            <a:avLst/>
          </a:prstGeom>
          <a:ln>
            <a:noFill/>
          </a:ln>
        </p:spPr>
      </p:pic>
      <p:sp>
        <p:nvSpPr>
          <p:cNvPr id="366" name="CustomShape 3"/>
          <p:cNvSpPr/>
          <p:nvPr/>
        </p:nvSpPr>
        <p:spPr>
          <a:xfrm>
            <a:off x="6571080" y="1052640"/>
            <a:ext cx="1943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En-tête XML</a:t>
            </a:r>
            <a:endParaRPr lang="fr-FR" sz="1800" b="0" strike="noStrike" spc="-1">
              <a:solidFill>
                <a:srgbClr val="000000"/>
              </a:solidFill>
              <a:uFill>
                <a:solidFill>
                  <a:srgbClr val="FFFFFF"/>
                </a:solidFill>
              </a:uFill>
              <a:latin typeface="Arial"/>
            </a:endParaRPr>
          </a:p>
        </p:txBody>
      </p:sp>
      <p:sp>
        <p:nvSpPr>
          <p:cNvPr id="367" name="CustomShape 4"/>
          <p:cNvSpPr/>
          <p:nvPr/>
        </p:nvSpPr>
        <p:spPr>
          <a:xfrm>
            <a:off x="6571080" y="1992960"/>
            <a:ext cx="1943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Année, Mois</a:t>
            </a:r>
            <a:endParaRPr lang="fr-FR" sz="1800" b="0" strike="noStrike" spc="-1">
              <a:solidFill>
                <a:srgbClr val="000000"/>
              </a:solidFill>
              <a:uFill>
                <a:solidFill>
                  <a:srgbClr val="FFFFFF"/>
                </a:solidFill>
              </a:uFill>
              <a:latin typeface="Arial"/>
            </a:endParaRPr>
          </a:p>
        </p:txBody>
      </p:sp>
      <p:sp>
        <p:nvSpPr>
          <p:cNvPr id="368" name="CustomShape 5"/>
          <p:cNvSpPr/>
          <p:nvPr/>
        </p:nvSpPr>
        <p:spPr>
          <a:xfrm>
            <a:off x="6571080" y="2742120"/>
            <a:ext cx="19432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Budget, Employeur,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Siret</a:t>
            </a:r>
            <a:endParaRPr lang="fr-FR" sz="1800" b="0" strike="noStrike" spc="-1">
              <a:solidFill>
                <a:srgbClr val="000000"/>
              </a:solidFill>
              <a:uFill>
                <a:solidFill>
                  <a:srgbClr val="FFFFFF"/>
                </a:solidFill>
              </a:uFill>
              <a:latin typeface="Arial"/>
            </a:endParaRPr>
          </a:p>
        </p:txBody>
      </p:sp>
      <p:sp>
        <p:nvSpPr>
          <p:cNvPr id="369" name="CustomShape 6"/>
          <p:cNvSpPr/>
          <p:nvPr/>
        </p:nvSpPr>
        <p:spPr>
          <a:xfrm>
            <a:off x="6571080" y="5020200"/>
            <a:ext cx="1943280" cy="91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Début des payes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70" name="CustomShape 7"/>
          <p:cNvSpPr/>
          <p:nvPr/>
        </p:nvSpPr>
        <p:spPr>
          <a:xfrm flipH="1" flipV="1">
            <a:off x="2069280" y="5240520"/>
            <a:ext cx="4426200" cy="972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1200" y="3026880"/>
            <a:ext cx="4707000" cy="1944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2" name="CustomShape 9"/>
          <p:cNvSpPr/>
          <p:nvPr/>
        </p:nvSpPr>
        <p:spPr>
          <a:xfrm flipH="1">
            <a:off x="2296080" y="2177640"/>
            <a:ext cx="4273200" cy="36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7000" cy="4028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9080" cy="2318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2280" cy="31500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90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77" name="CustomShape 14"/>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EB000CE-E3D8-45F4-A1C0-19383A45C600}" type="slidenum">
              <a:rPr lang="fr-FR" sz="900" b="0" strike="noStrike" spc="-1">
                <a:solidFill>
                  <a:srgbClr val="8B8B8B"/>
                </a:solidFill>
                <a:uFill>
                  <a:solidFill>
                    <a:srgbClr val="FFFFFF"/>
                  </a:solidFill>
                </a:uFill>
                <a:latin typeface="Calibri"/>
                <a:ea typeface="DejaVu Sans"/>
              </a:rPr>
              <a:t>26</a:t>
            </a:fld>
            <a:endParaRPr lang="fr-FR" sz="1800" b="0" strike="noStrike" spc="-1">
              <a:solidFill>
                <a:srgbClr val="000000"/>
              </a:solidFill>
              <a:uFill>
                <a:solidFill>
                  <a:srgbClr val="FFFFFF"/>
                </a:solidFill>
              </a:uFill>
              <a:latin typeface="Arial"/>
            </a:endParaRPr>
          </a:p>
        </p:txBody>
      </p:sp>
      <p:sp>
        <p:nvSpPr>
          <p:cNvPr id="379" name="CustomShape 2"/>
          <p:cNvSpPr/>
          <p:nvPr/>
        </p:nvSpPr>
        <p:spPr>
          <a:xfrm>
            <a:off x="197640" y="32400"/>
            <a:ext cx="8890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380" name="Image 4"/>
          <p:cNvPicPr/>
          <p:nvPr/>
        </p:nvPicPr>
        <p:blipFill>
          <a:blip r:embed="rId2"/>
          <a:srcRect l="23213" t="13440" r="46634" b="10760"/>
          <a:stretch/>
        </p:blipFill>
        <p:spPr>
          <a:xfrm>
            <a:off x="1086840" y="754920"/>
            <a:ext cx="3921480" cy="5543280"/>
          </a:xfrm>
          <a:prstGeom prst="rect">
            <a:avLst/>
          </a:prstGeom>
          <a:ln>
            <a:noFill/>
          </a:ln>
        </p:spPr>
      </p:pic>
      <p:sp>
        <p:nvSpPr>
          <p:cNvPr id="381" name="CustomShape 3"/>
          <p:cNvSpPr/>
          <p:nvPr/>
        </p:nvSpPr>
        <p:spPr>
          <a:xfrm>
            <a:off x="990720" y="2026800"/>
            <a:ext cx="4121280" cy="44640"/>
          </a:xfrm>
          <a:prstGeom prst="rect">
            <a:avLst/>
          </a:prstGeom>
          <a:ln>
            <a:noFill/>
          </a:ln>
        </p:spPr>
        <p:style>
          <a:lnRef idx="2">
            <a:schemeClr val="accent6"/>
          </a:lnRef>
          <a:fillRef idx="1">
            <a:schemeClr val="lt1"/>
          </a:fillRef>
          <a:effectRef idx="0">
            <a:schemeClr val="accent6"/>
          </a:effectRef>
          <a:fontRef idx="minor"/>
        </p:style>
      </p:sp>
      <p:sp>
        <p:nvSpPr>
          <p:cNvPr id="382" name="CustomShape 4"/>
          <p:cNvSpPr/>
          <p:nvPr/>
        </p:nvSpPr>
        <p:spPr>
          <a:xfrm>
            <a:off x="1158120" y="2507040"/>
            <a:ext cx="4121280" cy="44640"/>
          </a:xfrm>
          <a:prstGeom prst="rect">
            <a:avLst/>
          </a:prstGeom>
          <a:ln>
            <a:noFill/>
          </a:ln>
        </p:spPr>
        <p:style>
          <a:lnRef idx="2">
            <a:schemeClr val="accent6"/>
          </a:lnRef>
          <a:fillRef idx="1">
            <a:schemeClr val="lt1"/>
          </a:fillRef>
          <a:effectRef idx="0">
            <a:schemeClr val="accent6"/>
          </a:effectRef>
          <a:fontRef idx="minor"/>
        </p:style>
      </p:sp>
      <p:sp>
        <p:nvSpPr>
          <p:cNvPr id="383" name="CustomShape 5"/>
          <p:cNvSpPr/>
          <p:nvPr/>
        </p:nvSpPr>
        <p:spPr>
          <a:xfrm>
            <a:off x="967680" y="3322080"/>
            <a:ext cx="4121280" cy="44640"/>
          </a:xfrm>
          <a:prstGeom prst="rect">
            <a:avLst/>
          </a:prstGeom>
          <a:ln>
            <a:noFill/>
          </a:ln>
        </p:spPr>
        <p:style>
          <a:lnRef idx="2">
            <a:schemeClr val="accent6"/>
          </a:lnRef>
          <a:fillRef idx="1">
            <a:schemeClr val="lt1"/>
          </a:fillRef>
          <a:effectRef idx="0">
            <a:schemeClr val="accent6"/>
          </a:effectRef>
          <a:fontRef idx="minor"/>
        </p:style>
      </p:sp>
      <p:sp>
        <p:nvSpPr>
          <p:cNvPr id="384" name="CustomShape 6"/>
          <p:cNvSpPr/>
          <p:nvPr/>
        </p:nvSpPr>
        <p:spPr>
          <a:xfrm>
            <a:off x="967680" y="2507040"/>
            <a:ext cx="4121280" cy="44640"/>
          </a:xfrm>
          <a:prstGeom prst="rect">
            <a:avLst/>
          </a:prstGeom>
          <a:ln>
            <a:noFill/>
          </a:ln>
        </p:spPr>
        <p:style>
          <a:lnRef idx="2">
            <a:schemeClr val="accent6"/>
          </a:lnRef>
          <a:fillRef idx="1">
            <a:schemeClr val="lt1"/>
          </a:fillRef>
          <a:effectRef idx="0">
            <a:schemeClr val="accent6"/>
          </a:effectRef>
          <a:fontRef idx="minor"/>
        </p:style>
      </p:sp>
      <p:sp>
        <p:nvSpPr>
          <p:cNvPr id="385" name="CustomShape 7"/>
          <p:cNvSpPr/>
          <p:nvPr/>
        </p:nvSpPr>
        <p:spPr>
          <a:xfrm>
            <a:off x="990720" y="3652560"/>
            <a:ext cx="4121280" cy="44640"/>
          </a:xfrm>
          <a:prstGeom prst="rect">
            <a:avLst/>
          </a:prstGeom>
          <a:ln>
            <a:noFill/>
          </a:ln>
        </p:spPr>
        <p:style>
          <a:lnRef idx="2">
            <a:schemeClr val="accent6"/>
          </a:lnRef>
          <a:fillRef idx="1">
            <a:schemeClr val="lt1"/>
          </a:fillRef>
          <a:effectRef idx="0">
            <a:schemeClr val="accent6"/>
          </a:effectRef>
          <a:fontRef idx="minor"/>
        </p:style>
      </p:sp>
      <p:sp>
        <p:nvSpPr>
          <p:cNvPr id="386" name="CustomShape 8"/>
          <p:cNvSpPr/>
          <p:nvPr/>
        </p:nvSpPr>
        <p:spPr>
          <a:xfrm>
            <a:off x="1325880" y="3528000"/>
            <a:ext cx="1065600" cy="128520"/>
          </a:xfrm>
          <a:prstGeom prst="rect">
            <a:avLst/>
          </a:prstGeom>
          <a:ln>
            <a:noFill/>
          </a:ln>
        </p:spPr>
        <p:style>
          <a:lnRef idx="2">
            <a:schemeClr val="accent6"/>
          </a:lnRef>
          <a:fillRef idx="1">
            <a:schemeClr val="lt1"/>
          </a:fillRef>
          <a:effectRef idx="0">
            <a:schemeClr val="accent6"/>
          </a:effectRef>
          <a:fontRef idx="minor"/>
        </p:style>
      </p:sp>
      <p:sp>
        <p:nvSpPr>
          <p:cNvPr id="387" name="CustomShape 9"/>
          <p:cNvSpPr/>
          <p:nvPr/>
        </p:nvSpPr>
        <p:spPr>
          <a:xfrm>
            <a:off x="5509440" y="726840"/>
            <a:ext cx="249084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Début du bulletin de paye</a:t>
            </a:r>
            <a:endParaRPr lang="fr-FR" sz="1800" b="0" strike="noStrike" spc="-1">
              <a:solidFill>
                <a:srgbClr val="000000"/>
              </a:solidFill>
              <a:uFill>
                <a:solidFill>
                  <a:srgbClr val="FFFFFF"/>
                </a:solidFill>
              </a:uFill>
              <a:latin typeface="Arial"/>
            </a:endParaRPr>
          </a:p>
        </p:txBody>
      </p:sp>
      <p:sp>
        <p:nvSpPr>
          <p:cNvPr id="388" name="CustomShape 10"/>
          <p:cNvSpPr/>
          <p:nvPr/>
        </p:nvSpPr>
        <p:spPr>
          <a:xfrm>
            <a:off x="5475600" y="1249560"/>
            <a:ext cx="266580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Caractéristiques de l’agent : nom, prénom, matricule, statut, grade, échelon, indice…</a:t>
            </a:r>
            <a:endParaRPr lang="fr-FR" sz="1800" b="0" strike="noStrike" spc="-1">
              <a:solidFill>
                <a:srgbClr val="000000"/>
              </a:solidFill>
              <a:uFill>
                <a:solidFill>
                  <a:srgbClr val="FFFFFF"/>
                </a:solidFill>
              </a:uFill>
              <a:latin typeface="Arial"/>
            </a:endParaRPr>
          </a:p>
        </p:txBody>
      </p:sp>
      <p:sp>
        <p:nvSpPr>
          <p:cNvPr id="389" name="CustomShape 11"/>
          <p:cNvSpPr/>
          <p:nvPr/>
        </p:nvSpPr>
        <p:spPr>
          <a:xfrm>
            <a:off x="6027480" y="3762000"/>
            <a:ext cx="188496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Service, NBI, quotité</a:t>
            </a:r>
            <a:endParaRPr lang="fr-FR" sz="1800" b="0" strike="noStrike" spc="-1">
              <a:solidFill>
                <a:srgbClr val="000000"/>
              </a:solidFill>
              <a:uFill>
                <a:solidFill>
                  <a:srgbClr val="FFFFFF"/>
                </a:solidFill>
              </a:uFill>
              <a:latin typeface="Arial"/>
            </a:endParaRPr>
          </a:p>
        </p:txBody>
      </p:sp>
      <p:sp>
        <p:nvSpPr>
          <p:cNvPr id="390" name="CustomShape 12"/>
          <p:cNvSpPr/>
          <p:nvPr/>
        </p:nvSpPr>
        <p:spPr>
          <a:xfrm>
            <a:off x="6164640" y="4329360"/>
            <a:ext cx="1797120" cy="130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Début des lignes de paye : Traitement, Indemnités, Cotisations…</a:t>
            </a:r>
            <a:endParaRPr lang="fr-FR" sz="1800" b="0" strike="noStrike" spc="-1">
              <a:solidFill>
                <a:srgbClr val="000000"/>
              </a:solidFill>
              <a:uFill>
                <a:solidFill>
                  <a:srgbClr val="FFFFFF"/>
                </a:solidFill>
              </a:uFill>
              <a:latin typeface="Arial"/>
            </a:endParaRPr>
          </a:p>
        </p:txBody>
      </p:sp>
      <p:sp>
        <p:nvSpPr>
          <p:cNvPr id="391" name="CustomShape 13"/>
          <p:cNvSpPr/>
          <p:nvPr/>
        </p:nvSpPr>
        <p:spPr>
          <a:xfrm flipH="1">
            <a:off x="3889440" y="1788120"/>
            <a:ext cx="158364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2" name="CustomShape 14"/>
          <p:cNvSpPr/>
          <p:nvPr/>
        </p:nvSpPr>
        <p:spPr>
          <a:xfrm flipH="1">
            <a:off x="4682520" y="3931560"/>
            <a:ext cx="132696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3" name="CustomShape 15"/>
          <p:cNvSpPr/>
          <p:nvPr/>
        </p:nvSpPr>
        <p:spPr>
          <a:xfrm flipH="1">
            <a:off x="2541600" y="4915080"/>
            <a:ext cx="3570840" cy="828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4" name="CustomShape 16"/>
          <p:cNvSpPr/>
          <p:nvPr/>
        </p:nvSpPr>
        <p:spPr>
          <a:xfrm>
            <a:off x="1325880" y="4748040"/>
            <a:ext cx="1216080" cy="2419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5" name="CustomShape 17"/>
          <p:cNvSpPr/>
          <p:nvPr/>
        </p:nvSpPr>
        <p:spPr>
          <a:xfrm>
            <a:off x="1158120" y="3602520"/>
            <a:ext cx="1383840" cy="6256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6" name="CustomShape 18"/>
          <p:cNvSpPr/>
          <p:nvPr/>
        </p:nvSpPr>
        <p:spPr>
          <a:xfrm>
            <a:off x="1240200" y="927000"/>
            <a:ext cx="854280" cy="1594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7" name="CustomShape 19"/>
          <p:cNvSpPr/>
          <p:nvPr/>
        </p:nvSpPr>
        <p:spPr>
          <a:xfrm>
            <a:off x="990720" y="647640"/>
            <a:ext cx="2037240" cy="2786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8" name="CustomShape 20"/>
          <p:cNvSpPr/>
          <p:nvPr/>
        </p:nvSpPr>
        <p:spPr>
          <a:xfrm flipH="1">
            <a:off x="3040920" y="896040"/>
            <a:ext cx="241092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9" name="CustomShape 21"/>
          <p:cNvSpPr/>
          <p:nvPr/>
        </p:nvSpPr>
        <p:spPr>
          <a:xfrm>
            <a:off x="3940200" y="5363280"/>
            <a:ext cx="141228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Libellé et Montant</a:t>
            </a:r>
            <a:endParaRPr lang="fr-FR" sz="1800" b="0" strike="noStrike" spc="-1">
              <a:solidFill>
                <a:srgbClr val="000000"/>
              </a:solidFill>
              <a:uFill>
                <a:solidFill>
                  <a:srgbClr val="FFFFFF"/>
                </a:solidFill>
              </a:uFill>
              <a:latin typeface="Arial"/>
            </a:endParaRPr>
          </a:p>
        </p:txBody>
      </p:sp>
      <p:sp>
        <p:nvSpPr>
          <p:cNvPr id="400" name="CustomShape 22"/>
          <p:cNvSpPr/>
          <p:nvPr/>
        </p:nvSpPr>
        <p:spPr>
          <a:xfrm flipH="1" flipV="1">
            <a:off x="3522960" y="5284800"/>
            <a:ext cx="365400" cy="29412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1" name="CustomShape 23"/>
          <p:cNvSpPr/>
          <p:nvPr/>
        </p:nvSpPr>
        <p:spPr>
          <a:xfrm flipH="1">
            <a:off x="2818080" y="5652720"/>
            <a:ext cx="1070280" cy="17532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2" name="CustomShape 24"/>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04"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7750E88-9FE7-4902-89BB-266D430EE841}" type="slidenum">
              <a:rPr lang="fr-FR" sz="900" b="0" strike="noStrike" spc="-1">
                <a:solidFill>
                  <a:srgbClr val="8B8B8B"/>
                </a:solidFill>
                <a:uFill>
                  <a:solidFill>
                    <a:srgbClr val="FFFFFF"/>
                  </a:solidFill>
                </a:uFill>
                <a:latin typeface="Calibri"/>
                <a:ea typeface="DejaVu Sans"/>
              </a:rPr>
              <a:t>27</a:t>
            </a:fld>
            <a:endParaRPr lang="fr-FR" sz="1800" b="0" strike="noStrike" spc="-1">
              <a:solidFill>
                <a:srgbClr val="000000"/>
              </a:solidFill>
              <a:uFill>
                <a:solidFill>
                  <a:srgbClr val="FFFFFF"/>
                </a:solidFill>
              </a:uFill>
              <a:latin typeface="Arial"/>
            </a:endParaRPr>
          </a:p>
        </p:txBody>
      </p:sp>
      <p:sp>
        <p:nvSpPr>
          <p:cNvPr id="405" name="CustomShape 3"/>
          <p:cNvSpPr/>
          <p:nvPr/>
        </p:nvSpPr>
        <p:spPr>
          <a:xfrm>
            <a:off x="197640" y="32400"/>
            <a:ext cx="8890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406" name="Image 6"/>
          <p:cNvPicPr/>
          <p:nvPr/>
        </p:nvPicPr>
        <p:blipFill>
          <a:blip r:embed="rId2"/>
          <a:srcRect l="25837" t="15364" r="51312" b="23950"/>
          <a:stretch/>
        </p:blipFill>
        <p:spPr>
          <a:xfrm>
            <a:off x="600480" y="895320"/>
            <a:ext cx="3799080" cy="5674680"/>
          </a:xfrm>
          <a:prstGeom prst="rect">
            <a:avLst/>
          </a:prstGeom>
          <a:ln>
            <a:noFill/>
          </a:ln>
        </p:spPr>
      </p:pic>
      <p:sp>
        <p:nvSpPr>
          <p:cNvPr id="407" name="CustomShape 4"/>
          <p:cNvSpPr/>
          <p:nvPr/>
        </p:nvSpPr>
        <p:spPr>
          <a:xfrm>
            <a:off x="2445480" y="2462760"/>
            <a:ext cx="263736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Dernière ligne de cotisation</a:t>
            </a:r>
            <a:endParaRPr lang="fr-FR" sz="1800" b="0" strike="noStrike" spc="-1">
              <a:solidFill>
                <a:srgbClr val="000000"/>
              </a:solidFill>
              <a:uFill>
                <a:solidFill>
                  <a:srgbClr val="FFFFFF"/>
                </a:solidFill>
              </a:uFill>
              <a:latin typeface="Arial"/>
            </a:endParaRPr>
          </a:p>
        </p:txBody>
      </p:sp>
      <p:sp>
        <p:nvSpPr>
          <p:cNvPr id="408" name="CustomShape 5"/>
          <p:cNvSpPr/>
          <p:nvPr/>
        </p:nvSpPr>
        <p:spPr>
          <a:xfrm>
            <a:off x="4806360" y="2678400"/>
            <a:ext cx="263736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Fin des lignes de paye</a:t>
            </a:r>
            <a:endParaRPr lang="fr-FR" sz="1800" b="0" strike="noStrike" spc="-1">
              <a:solidFill>
                <a:srgbClr val="000000"/>
              </a:solidFill>
              <a:uFill>
                <a:solidFill>
                  <a:srgbClr val="FFFFFF"/>
                </a:solidFill>
              </a:uFill>
              <a:latin typeface="Arial"/>
            </a:endParaRPr>
          </a:p>
        </p:txBody>
      </p:sp>
      <p:sp>
        <p:nvSpPr>
          <p:cNvPr id="409" name="CustomShape 6"/>
          <p:cNvSpPr/>
          <p:nvPr/>
        </p:nvSpPr>
        <p:spPr>
          <a:xfrm>
            <a:off x="4730400" y="4124160"/>
            <a:ext cx="2713680" cy="85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Nombre d’heures, Brut et Net, Cumuls annuels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0" name="CustomShape 7"/>
          <p:cNvSpPr/>
          <p:nvPr/>
        </p:nvSpPr>
        <p:spPr>
          <a:xfrm>
            <a:off x="4276800" y="5769000"/>
            <a:ext cx="285660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Fin du bulletin de paye</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Calibri"/>
                <a:ea typeface="DejaVu Sans"/>
              </a:rPr>
              <a:t>Bulletin de paye suivant</a:t>
            </a:r>
            <a:endParaRPr lang="fr-FR" sz="1800" b="0" strike="noStrike" spc="-1">
              <a:solidFill>
                <a:srgbClr val="000000"/>
              </a:solidFill>
              <a:uFill>
                <a:solidFill>
                  <a:srgbClr val="FFFFFF"/>
                </a:solidFill>
              </a:uFill>
              <a:latin typeface="Arial"/>
            </a:endParaRPr>
          </a:p>
        </p:txBody>
      </p:sp>
      <p:sp>
        <p:nvSpPr>
          <p:cNvPr id="411" name="CustomShape 8"/>
          <p:cNvSpPr/>
          <p:nvPr/>
        </p:nvSpPr>
        <p:spPr>
          <a:xfrm flipH="1">
            <a:off x="2827440" y="6356520"/>
            <a:ext cx="1446840" cy="36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2" name="CustomShape 9"/>
          <p:cNvSpPr/>
          <p:nvPr/>
        </p:nvSpPr>
        <p:spPr>
          <a:xfrm flipH="1">
            <a:off x="2437560" y="2891520"/>
            <a:ext cx="2227680" cy="1152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3" name="CustomShape 10"/>
          <p:cNvSpPr/>
          <p:nvPr/>
        </p:nvSpPr>
        <p:spPr>
          <a:xfrm>
            <a:off x="705240" y="2801160"/>
            <a:ext cx="1599120" cy="2548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1"/>
          <p:cNvSpPr/>
          <p:nvPr/>
        </p:nvSpPr>
        <p:spPr>
          <a:xfrm>
            <a:off x="492840" y="6027120"/>
            <a:ext cx="2221920" cy="5835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576360" y="144936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416" name="Image 263"/>
          <p:cNvPicPr/>
          <p:nvPr/>
        </p:nvPicPr>
        <p:blipFill>
          <a:blip r:embed="rId2"/>
          <a:srcRect l="34251" t="5156" r="21603" b="41437"/>
          <a:stretch/>
        </p:blipFill>
        <p:spPr>
          <a:xfrm>
            <a:off x="2144880" y="1080000"/>
            <a:ext cx="4979160" cy="3023280"/>
          </a:xfrm>
          <a:prstGeom prst="rect">
            <a:avLst/>
          </a:prstGeom>
          <a:ln>
            <a:noFill/>
          </a:ln>
        </p:spPr>
      </p:pic>
      <p:sp>
        <p:nvSpPr>
          <p:cNvPr id="417" name="CustomShape 2"/>
          <p:cNvSpPr/>
          <p:nvPr/>
        </p:nvSpPr>
        <p:spPr>
          <a:xfrm>
            <a:off x="189360" y="29772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INCLURE OU EXCLURE CERTAINS BUDGETS OU FICHIERS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18" name="CustomShape 3"/>
          <p:cNvSpPr/>
          <p:nvPr/>
        </p:nvSpPr>
        <p:spPr>
          <a:xfrm>
            <a:off x="87480" y="5495040"/>
            <a:ext cx="8690760" cy="5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9" name="CustomShape 4"/>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20" name="CustomShape 5"/>
          <p:cNvSpPr/>
          <p:nvPr/>
        </p:nvSpPr>
        <p:spPr>
          <a:xfrm>
            <a:off x="576000" y="5117400"/>
            <a:ext cx="811728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21" name="CustomShape 6"/>
          <p:cNvSpPr/>
          <p:nvPr/>
        </p:nvSpPr>
        <p:spPr>
          <a:xfrm>
            <a:off x="1152000" y="6356520"/>
            <a:ext cx="6047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93498E-BFEB-4C90-8698-8EEDC1264287}" type="slidenum">
              <a:rPr lang="fr-FR" sz="900" b="0" strike="noStrike" spc="-1">
                <a:solidFill>
                  <a:srgbClr val="8B8B8B"/>
                </a:solidFill>
                <a:uFill>
                  <a:solidFill>
                    <a:srgbClr val="FFFFFF"/>
                  </a:solidFill>
                </a:uFill>
                <a:latin typeface="Calibri"/>
                <a:ea typeface="DejaVu Sans"/>
              </a:rPr>
              <a:t>28</a:t>
            </a:fld>
            <a:endParaRPr lang="fr-FR" sz="1800" b="0" strike="noStrike" spc="-1">
              <a:solidFill>
                <a:srgbClr val="000000"/>
              </a:solidFill>
              <a:uFill>
                <a:solidFill>
                  <a:srgbClr val="FFFFFF"/>
                </a:solidFill>
              </a:uFill>
              <a:latin typeface="Arial"/>
            </a:endParaRPr>
          </a:p>
        </p:txBody>
      </p:sp>
      <p:sp>
        <p:nvSpPr>
          <p:cNvPr id="423" name="CustomShape 8"/>
          <p:cNvSpPr/>
          <p:nvPr/>
        </p:nvSpPr>
        <p:spPr>
          <a:xfrm>
            <a:off x="139320" y="4234680"/>
            <a:ext cx="8572320" cy="13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Les</a:t>
            </a:r>
            <a:r>
              <a:rPr lang="fr-FR" sz="1800" b="0" strike="noStrike" spc="-1">
                <a:solidFill>
                  <a:srgbClr val="6600CC"/>
                </a:solidFill>
                <a:uFill>
                  <a:solidFill>
                    <a:srgbClr val="FFFFFF"/>
                  </a:solidFill>
                </a:uFill>
                <a:latin typeface="Arial"/>
                <a:ea typeface="DejaVu Sans"/>
              </a:rPr>
              <a:t> </a:t>
            </a:r>
            <a:r>
              <a:rPr lang="fr-FR" sz="1800" b="0" strike="noStrike" spc="-1">
                <a:solidFill>
                  <a:srgbClr val="000000"/>
                </a:solidFill>
                <a:uFill>
                  <a:solidFill>
                    <a:srgbClr val="FFFFFF"/>
                  </a:solidFill>
                </a:uFill>
                <a:latin typeface="Arial"/>
                <a:ea typeface="DejaVu Sans"/>
              </a:rPr>
              <a:t>budgets importés sont identifiés par nomenclature comptable M14-M4-etc.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Exclure le budget principal ou le (s) budget(s) annexe(s) : </a:t>
            </a:r>
            <a:r>
              <a:rPr lang="fr-FR" sz="1800" b="0" strike="noStrike" spc="-1">
                <a:solidFill>
                  <a:srgbClr val="0070C0"/>
                </a:solidFill>
                <a:uFill>
                  <a:solidFill>
                    <a:srgbClr val="FFFFFF"/>
                  </a:solidFill>
                </a:uFill>
                <a:latin typeface="Arial"/>
                <a:ea typeface="DejaVu Sans"/>
              </a:rPr>
              <a:t>Clic droit sur le budget et sélectionner « Exclure ».</a:t>
            </a:r>
            <a:r>
              <a:rPr lang="fr-FR" sz="1800" b="1"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On peut réinclure par la suite (clic droit puis Inclure).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70C0"/>
                </a:solidFill>
                <a:uFill>
                  <a:solidFill>
                    <a:srgbClr val="FFFFFF"/>
                  </a:solidFill>
                </a:uFill>
                <a:latin typeface="Calibri"/>
                <a:ea typeface="DejaVu Sans"/>
              </a:rPr>
              <a:t>Même manipulation pour les fichiers.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1554480" y="6356520"/>
            <a:ext cx="5536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6CF704E-2D49-4566-9671-66266F3D43D1}" type="slidenum">
              <a:rPr lang="fr-FR" sz="900" b="0" strike="noStrike" spc="-1">
                <a:solidFill>
                  <a:srgbClr val="8B8B8B"/>
                </a:solidFill>
                <a:uFill>
                  <a:solidFill>
                    <a:srgbClr val="FFFFFF"/>
                  </a:solidFill>
                </a:uFill>
                <a:latin typeface="Calibri"/>
                <a:ea typeface="DejaVu Sans"/>
              </a:rPr>
              <a:t>29</a:t>
            </a:fld>
            <a:endParaRPr lang="fr-FR" sz="1800" b="0" strike="noStrike" spc="-1">
              <a:solidFill>
                <a:srgbClr val="000000"/>
              </a:solidFill>
              <a:uFill>
                <a:solidFill>
                  <a:srgbClr val="FFFFFF"/>
                </a:solidFill>
              </a:uFill>
              <a:latin typeface="Arial"/>
            </a:endParaRPr>
          </a:p>
        </p:txBody>
      </p:sp>
      <p:pic>
        <p:nvPicPr>
          <p:cNvPr id="426" name="Image 3"/>
          <p:cNvPicPr/>
          <p:nvPr/>
        </p:nvPicPr>
        <p:blipFill>
          <a:blip r:embed="rId2"/>
          <a:srcRect l="70754" t="-256" r="-95" b="32091"/>
          <a:stretch/>
        </p:blipFill>
        <p:spPr>
          <a:xfrm>
            <a:off x="5832360" y="1242360"/>
            <a:ext cx="2681640" cy="3889440"/>
          </a:xfrm>
          <a:prstGeom prst="rect">
            <a:avLst/>
          </a:prstGeom>
          <a:ln>
            <a:noFill/>
          </a:ln>
        </p:spPr>
      </p:pic>
      <p:sp>
        <p:nvSpPr>
          <p:cNvPr id="427" name="CustomShape 3"/>
          <p:cNvSpPr/>
          <p:nvPr/>
        </p:nvSpPr>
        <p:spPr>
          <a:xfrm flipV="1">
            <a:off x="4322880" y="3035160"/>
            <a:ext cx="2768040" cy="7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92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Tirer ici pour l’agrandir vers la gauche</a:t>
            </a:r>
            <a:endParaRPr lang="fr-FR" sz="1800" b="0" strike="noStrike" spc="-1">
              <a:solidFill>
                <a:srgbClr val="000000"/>
              </a:solidFill>
              <a:uFill>
                <a:solidFill>
                  <a:srgbClr val="FFFFFF"/>
                </a:solidFill>
              </a:uFill>
              <a:latin typeface="Arial"/>
            </a:endParaRPr>
          </a:p>
        </p:txBody>
      </p:sp>
      <p:sp>
        <p:nvSpPr>
          <p:cNvPr id="429" name="CustomShape 5"/>
          <p:cNvSpPr/>
          <p:nvPr/>
        </p:nvSpPr>
        <p:spPr>
          <a:xfrm flipV="1">
            <a:off x="4840560" y="1738080"/>
            <a:ext cx="3507120" cy="18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Cliquer ici pour le détacher de l’interface</a:t>
            </a:r>
            <a:endParaRPr lang="fr-FR" sz="1800" b="0" strike="noStrike" spc="-1">
              <a:solidFill>
                <a:srgbClr val="000000"/>
              </a:solidFill>
              <a:uFill>
                <a:solidFill>
                  <a:srgbClr val="FFFFFF"/>
                </a:solidFill>
              </a:uFill>
              <a:latin typeface="Arial"/>
            </a:endParaRPr>
          </a:p>
        </p:txBody>
      </p:sp>
      <p:sp>
        <p:nvSpPr>
          <p:cNvPr id="431" name="CustomShape 7"/>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2" name="CustomShape 8"/>
          <p:cNvSpPr/>
          <p:nvPr/>
        </p:nvSpPr>
        <p:spPr>
          <a:xfrm flipV="1">
            <a:off x="6458040" y="5011200"/>
            <a:ext cx="1416960" cy="61992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50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Barre de navigation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235080" y="1160640"/>
            <a:ext cx="8402400" cy="4749480"/>
          </a:xfrm>
          <a:prstGeom prst="rect">
            <a:avLst/>
          </a:prstGeom>
          <a:noFill/>
          <a:ln>
            <a:noFill/>
          </a:ln>
        </p:spPr>
        <p:style>
          <a:lnRef idx="0">
            <a:scrgbClr r="0" g="0" b="0"/>
          </a:lnRef>
          <a:fillRef idx="0">
            <a:scrgbClr r="0" g="0" b="0"/>
          </a:fillRef>
          <a:effectRef idx="0">
            <a:scrgbClr r="0" g="0" b="0"/>
          </a:effectRef>
          <a:fontRef idx="minor"/>
        </p:style>
      </p:sp>
      <p:sp>
        <p:nvSpPr>
          <p:cNvPr id="160"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161" name="CustomShape 3"/>
          <p:cNvSpPr/>
          <p:nvPr/>
        </p:nvSpPr>
        <p:spPr>
          <a:xfrm>
            <a:off x="168840" y="3366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SYSTÈME D’exploitation LINUX</a:t>
            </a:r>
            <a:endParaRPr lang="fr-FR" sz="1800" b="0" strike="noStrike" spc="-1">
              <a:solidFill>
                <a:srgbClr val="000000"/>
              </a:solidFill>
              <a:uFill>
                <a:solidFill>
                  <a:srgbClr val="FFFFFF"/>
                </a:solidFill>
              </a:uFill>
              <a:latin typeface="Arial"/>
            </a:endParaRPr>
          </a:p>
        </p:txBody>
      </p:sp>
      <p:sp>
        <p:nvSpPr>
          <p:cNvPr id="162" name="CustomShape 4"/>
          <p:cNvSpPr/>
          <p:nvPr/>
        </p:nvSpPr>
        <p:spPr>
          <a:xfrm>
            <a:off x="299880" y="1481400"/>
            <a:ext cx="8759160" cy="420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760">
              <a:lnSpc>
                <a:spcPct val="100000"/>
              </a:lnSpc>
              <a:buClr>
                <a:srgbClr val="0000CC"/>
              </a:buClr>
              <a:buFont typeface="Wingdings" charset="2"/>
              <a:buChar char=""/>
            </a:pPr>
            <a:r>
              <a:rPr lang="fr-FR" sz="1800" b="1" u="sng" strike="noStrike" spc="-1">
                <a:solidFill>
                  <a:srgbClr val="0000CC"/>
                </a:solidFill>
                <a:uFill>
                  <a:solidFill>
                    <a:srgbClr val="FFFFFF"/>
                  </a:solidFill>
                </a:uFill>
                <a:latin typeface="Arial"/>
                <a:ea typeface="DejaVu Sans"/>
              </a:rPr>
              <a:t>Quelques fondamentaux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Notions de base de l’environnement LINUX : menu « K », analogue du menu « Démarrer » de Windows. Pas de connexion au réseau.</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285840" indent="-284760">
              <a:lnSpc>
                <a:spcPct val="100000"/>
              </a:lnSpc>
              <a:buClr>
                <a:srgbClr val="0000CC"/>
              </a:buClr>
              <a:buFont typeface="Wingdings" charset="2"/>
              <a:buChar char=""/>
            </a:pPr>
            <a:r>
              <a:rPr lang="fr-FR" sz="1800" b="1" strike="noStrike" spc="-1">
                <a:solidFill>
                  <a:srgbClr val="0000CC"/>
                </a:solidFill>
                <a:uFill>
                  <a:solidFill>
                    <a:srgbClr val="FFFFFF"/>
                  </a:solidFill>
                </a:uFill>
                <a:latin typeface="Arial"/>
                <a:ea typeface="DejaVu Sans"/>
              </a:rPr>
              <a:t>La sélection des éléments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Un simple clic suffit pour une sélection</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d’un fichier : 1 seul clic</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de plusieurs fichiers : 1 seul clic + touche ctrl</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d’un groupe de fichiers contigus : 1 seul clic + touche Shift</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de tous les éléments : Ctrl + A.</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163"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6C8A314-9782-4590-A0EB-310CD2B34825}" type="slidenum">
              <a:rPr lang="fr-FR" sz="900" b="0" strike="noStrike" spc="-1">
                <a:solidFill>
                  <a:srgbClr val="8B8B8B"/>
                </a:solidFill>
                <a:uFill>
                  <a:solidFill>
                    <a:srgbClr val="FFFFFF"/>
                  </a:solidFill>
                </a:uFill>
                <a:latin typeface="Calibri"/>
                <a:ea typeface="DejaVu Sans"/>
              </a:rPr>
              <a:t>3</a:t>
            </a:fld>
            <a:endParaRPr lang="fr-FR" sz="1800" b="0" strike="noStrike" spc="-1">
              <a:solidFill>
                <a:srgbClr val="000000"/>
              </a:solidFill>
              <a:uFill>
                <a:solidFill>
                  <a:srgbClr val="FFFFFF"/>
                </a:solidFill>
              </a:uFill>
              <a:latin typeface="Arial"/>
            </a:endParaRPr>
          </a:p>
        </p:txBody>
      </p:sp>
      <p:sp>
        <p:nvSpPr>
          <p:cNvPr id="164" name="CustomShape 6"/>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504000" y="6356520"/>
            <a:ext cx="6119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3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CA58B3B-5B5A-4525-A984-AFA006EEBAE5}" type="slidenum">
              <a:rPr lang="fr-FR" sz="900" b="0" strike="noStrike" spc="-1">
                <a:solidFill>
                  <a:srgbClr val="8B8B8B"/>
                </a:solidFill>
                <a:uFill>
                  <a:solidFill>
                    <a:srgbClr val="FFFFFF"/>
                  </a:solidFill>
                </a:uFill>
                <a:latin typeface="Calibri"/>
                <a:ea typeface="DejaVu Sans"/>
              </a:rPr>
              <a:t>30</a:t>
            </a:fld>
            <a:endParaRPr lang="fr-FR" sz="1800" b="0" strike="noStrike" spc="-1">
              <a:solidFill>
                <a:srgbClr val="000000"/>
              </a:solidFill>
              <a:uFill>
                <a:solidFill>
                  <a:srgbClr val="FFFFFF"/>
                </a:solidFill>
              </a:uFill>
              <a:latin typeface="Arial"/>
            </a:endParaRPr>
          </a:p>
        </p:txBody>
      </p:sp>
      <p:pic>
        <p:nvPicPr>
          <p:cNvPr id="436" name="Image 3"/>
          <p:cNvPicPr/>
          <p:nvPr/>
        </p:nvPicPr>
        <p:blipFill>
          <a:blip r:embed="rId2"/>
          <a:stretch/>
        </p:blipFill>
        <p:spPr>
          <a:xfrm>
            <a:off x="0" y="1116360"/>
            <a:ext cx="9142920" cy="4624200"/>
          </a:xfrm>
          <a:prstGeom prst="rect">
            <a:avLst/>
          </a:prstGeom>
          <a:ln>
            <a:noFill/>
          </a:ln>
        </p:spPr>
      </p:pic>
      <p:sp>
        <p:nvSpPr>
          <p:cNvPr id="437" name="CustomShape 3"/>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8" name="CustomShape 4"/>
          <p:cNvSpPr/>
          <p:nvPr/>
        </p:nvSpPr>
        <p:spPr>
          <a:xfrm>
            <a:off x="288000" y="5864400"/>
            <a:ext cx="871164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Permet de repérer les doublons de fichiers et les fichiers très lacunaires.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 11"/>
          <p:cNvPicPr/>
          <p:nvPr/>
        </p:nvPicPr>
        <p:blipFill>
          <a:blip r:embed="rId2"/>
          <a:stretch/>
        </p:blipFill>
        <p:spPr>
          <a:xfrm>
            <a:off x="1618560" y="1116360"/>
            <a:ext cx="5808600" cy="5456520"/>
          </a:xfrm>
          <a:prstGeom prst="rect">
            <a:avLst/>
          </a:prstGeom>
          <a:ln>
            <a:noFill/>
          </a:ln>
        </p:spPr>
      </p:pic>
      <p:sp>
        <p:nvSpPr>
          <p:cNvPr id="440"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41" name="CustomShape 2"/>
          <p:cNvSpPr/>
          <p:nvPr/>
        </p:nvSpPr>
        <p:spPr>
          <a:xfrm>
            <a:off x="7462440" y="2602440"/>
            <a:ext cx="1678680" cy="228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ヒラギノ角ゴ Pro W3"/>
              </a:rPr>
              <a:t>Plusieurs types de base :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standard</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catégorie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par année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tranches de N lignes…</a:t>
            </a:r>
            <a:endParaRPr lang="fr-FR" sz="1800" b="0" strike="noStrike" spc="-1">
              <a:solidFill>
                <a:srgbClr val="000000"/>
              </a:solidFill>
              <a:uFill>
                <a:solidFill>
                  <a:srgbClr val="FFFFFF"/>
                </a:solidFill>
              </a:uFill>
              <a:latin typeface="Arial"/>
            </a:endParaRPr>
          </a:p>
        </p:txBody>
      </p:sp>
      <p:sp>
        <p:nvSpPr>
          <p:cNvPr id="442"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DIALOGUE DES PARAMèTRES</a:t>
            </a:r>
            <a:endParaRPr lang="fr-FR" sz="1800" b="0" strike="noStrike" spc="-1">
              <a:solidFill>
                <a:srgbClr val="000000"/>
              </a:solidFill>
              <a:uFill>
                <a:solidFill>
                  <a:srgbClr val="FFFFFF"/>
                </a:solidFill>
              </a:uFill>
              <a:latin typeface="Arial"/>
            </a:endParaRPr>
          </a:p>
        </p:txBody>
      </p:sp>
      <p:sp>
        <p:nvSpPr>
          <p:cNvPr id="443" name="CustomShape 4"/>
          <p:cNvSpPr/>
          <p:nvPr/>
        </p:nvSpPr>
        <p:spPr>
          <a:xfrm>
            <a:off x="4011480" y="2315880"/>
            <a:ext cx="2445480" cy="285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2240" y="2473560"/>
            <a:ext cx="1329480" cy="45252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446" name="CustomShape 7"/>
          <p:cNvSpPr/>
          <p:nvPr/>
        </p:nvSpPr>
        <p:spPr>
          <a:xfrm>
            <a:off x="543600" y="2231640"/>
            <a:ext cx="118512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CC0066"/>
                </a:solidFill>
                <a:uFill>
                  <a:solidFill>
                    <a:srgbClr val="FFFFFF"/>
                  </a:solidFill>
                </a:uFill>
                <a:latin typeface="Arial"/>
                <a:ea typeface="DejaVu Sans"/>
              </a:rPr>
              <a:t>Rappel : sous tableur, on peut lire au plus 1 million de lignes.</a:t>
            </a:r>
            <a:endParaRPr lang="fr-FR" sz="1800" b="0" strike="noStrike" spc="-1">
              <a:solidFill>
                <a:srgbClr val="000000"/>
              </a:solidFill>
              <a:uFill>
                <a:solidFill>
                  <a:srgbClr val="FFFFFF"/>
                </a:solidFill>
              </a:uFill>
              <a:latin typeface="Arial"/>
            </a:endParaRPr>
          </a:p>
        </p:txBody>
      </p:sp>
      <p:sp>
        <p:nvSpPr>
          <p:cNvPr id="447" name="CustomShape 8"/>
          <p:cNvSpPr/>
          <p:nvPr/>
        </p:nvSpPr>
        <p:spPr>
          <a:xfrm>
            <a:off x="1337400" y="6476400"/>
            <a:ext cx="6006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48"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9C95663-FE19-4D3F-9617-670F30D5C96C}" type="slidenum">
              <a:rPr lang="fr-FR" sz="900" b="0" strike="noStrike" spc="-1">
                <a:solidFill>
                  <a:srgbClr val="8B8B8B"/>
                </a:solidFill>
                <a:uFill>
                  <a:solidFill>
                    <a:srgbClr val="FFFFFF"/>
                  </a:solidFill>
                </a:uFill>
                <a:latin typeface="Calibri"/>
                <a:ea typeface="DejaVu Sans"/>
              </a:rPr>
              <a:t>31</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50" name="CustomShape 2"/>
          <p:cNvSpPr/>
          <p:nvPr/>
        </p:nvSpPr>
        <p:spPr>
          <a:xfrm>
            <a:off x="454320" y="1110600"/>
            <a:ext cx="8196480" cy="506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puis « Format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On peut aussi découper selon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l’année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 catégorie de ligne de paye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(SFT, IR, indemnités,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retenues, déductions,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cotisations, rappels…)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produire toutes ces catégories ou seulement une seule.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51"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paramètre « format »</a:t>
            </a:r>
            <a:endParaRPr lang="fr-FR" sz="1800" b="0" strike="noStrike" spc="-1">
              <a:solidFill>
                <a:srgbClr val="000000"/>
              </a:solidFill>
              <a:uFill>
                <a:solidFill>
                  <a:srgbClr val="FFFFFF"/>
                </a:solidFill>
              </a:uFill>
              <a:latin typeface="Arial"/>
            </a:endParaRPr>
          </a:p>
        </p:txBody>
      </p:sp>
      <p:sp>
        <p:nvSpPr>
          <p:cNvPr id="452"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53" name="Picture 2"/>
          <p:cNvPicPr/>
          <p:nvPr/>
        </p:nvPicPr>
        <p:blipFill>
          <a:blip r:embed="rId2"/>
          <a:stretch/>
        </p:blipFill>
        <p:spPr>
          <a:xfrm>
            <a:off x="6300360" y="1008360"/>
            <a:ext cx="1359720" cy="1435680"/>
          </a:xfrm>
          <a:prstGeom prst="rect">
            <a:avLst/>
          </a:prstGeom>
          <a:ln>
            <a:noFill/>
          </a:ln>
        </p:spPr>
      </p:pic>
      <p:pic>
        <p:nvPicPr>
          <p:cNvPr id="454" name="Picture 3"/>
          <p:cNvPicPr/>
          <p:nvPr/>
        </p:nvPicPr>
        <p:blipFill>
          <a:blip r:embed="rId3"/>
          <a:stretch/>
        </p:blipFill>
        <p:spPr>
          <a:xfrm>
            <a:off x="2903400" y="1649160"/>
            <a:ext cx="606960" cy="730800"/>
          </a:xfrm>
          <a:prstGeom prst="rect">
            <a:avLst/>
          </a:prstGeom>
          <a:ln>
            <a:noFill/>
          </a:ln>
        </p:spPr>
      </p:pic>
      <p:pic>
        <p:nvPicPr>
          <p:cNvPr id="455" name="Picture 4"/>
          <p:cNvPicPr/>
          <p:nvPr/>
        </p:nvPicPr>
        <p:blipFill>
          <a:blip r:embed="rId4"/>
          <a:stretch/>
        </p:blipFill>
        <p:spPr>
          <a:xfrm>
            <a:off x="4032000" y="3479400"/>
            <a:ext cx="4748760" cy="2288880"/>
          </a:xfrm>
          <a:prstGeom prst="rect">
            <a:avLst/>
          </a:prstGeom>
          <a:ln>
            <a:noFill/>
          </a:ln>
        </p:spPr>
      </p:pic>
      <p:sp>
        <p:nvSpPr>
          <p:cNvPr id="456"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57" name="CustomShape 6"/>
          <p:cNvSpPr/>
          <p:nvPr/>
        </p:nvSpPr>
        <p:spPr>
          <a:xfrm>
            <a:off x="1173600" y="6356520"/>
            <a:ext cx="4940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58"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7799DC-A8A5-4755-9D76-876F7F187C0E}" type="slidenum">
              <a:rPr lang="fr-FR" sz="900" b="0" strike="noStrike" spc="-1">
                <a:solidFill>
                  <a:srgbClr val="8B8B8B"/>
                </a:solidFill>
                <a:uFill>
                  <a:solidFill>
                    <a:srgbClr val="FFFFFF"/>
                  </a:solidFill>
                </a:uFill>
                <a:latin typeface="Calibri"/>
                <a:ea typeface="DejaVu Sans"/>
              </a:rPr>
              <a:t>32</a:t>
            </a:fld>
            <a:endParaRPr lang="fr-FR" sz="1800" b="0" strike="noStrike" spc="-1">
              <a:solidFill>
                <a:srgbClr val="000000"/>
              </a:solidFill>
              <a:uFill>
                <a:solidFill>
                  <a:srgbClr val="FFFFFF"/>
                </a:solidFill>
              </a:uFill>
              <a:latin typeface="Arial"/>
            </a:endParaRPr>
          </a:p>
        </p:txBody>
      </p:sp>
      <p:sp>
        <p:nvSpPr>
          <p:cNvPr id="459" name="CustomShape 8"/>
          <p:cNvSpPr/>
          <p:nvPr/>
        </p:nvSpPr>
        <p:spPr>
          <a:xfrm>
            <a:off x="2983320" y="1329840"/>
            <a:ext cx="44640" cy="47916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60" name="CustomShape 9"/>
          <p:cNvSpPr/>
          <p:nvPr/>
        </p:nvSpPr>
        <p:spPr>
          <a:xfrm>
            <a:off x="5151960" y="1329840"/>
            <a:ext cx="1716120" cy="3182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62" name="CustomShape 2"/>
          <p:cNvSpPr/>
          <p:nvPr/>
        </p:nvSpPr>
        <p:spPr>
          <a:xfrm>
            <a:off x="454320" y="1110600"/>
            <a:ext cx="81964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63" name="CustomShape 3"/>
          <p:cNvSpPr/>
          <p:nvPr/>
        </p:nvSpPr>
        <p:spPr>
          <a:xfrm>
            <a:off x="602280" y="332640"/>
            <a:ext cx="835956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uFill>
                  <a:solidFill>
                    <a:srgbClr val="FFFFFF"/>
                  </a:solidFill>
                </a:uFill>
                <a:latin typeface="Times New Roman"/>
                <a:ea typeface="DejaVu Sans"/>
              </a:rPr>
              <a:t>l’ONGLET « options » - « paramètres de traitement »</a:t>
            </a:r>
            <a:endParaRPr lang="fr-FR" sz="1800" b="0" strike="noStrike" spc="-1">
              <a:solidFill>
                <a:srgbClr val="000000"/>
              </a:solidFill>
              <a:uFill>
                <a:solidFill>
                  <a:srgbClr val="FFFFFF"/>
                </a:solidFill>
              </a:uFill>
              <a:latin typeface="Arial"/>
            </a:endParaRPr>
          </a:p>
        </p:txBody>
      </p:sp>
      <p:sp>
        <p:nvSpPr>
          <p:cNvPr id="464"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65" name="Picture 3"/>
          <p:cNvPicPr/>
          <p:nvPr/>
        </p:nvPicPr>
        <p:blipFill>
          <a:blip r:embed="rId2"/>
          <a:stretch/>
        </p:blipFill>
        <p:spPr>
          <a:xfrm>
            <a:off x="4171320" y="1026000"/>
            <a:ext cx="554760" cy="577440"/>
          </a:xfrm>
          <a:prstGeom prst="rect">
            <a:avLst/>
          </a:prstGeom>
          <a:ln>
            <a:noFill/>
          </a:ln>
        </p:spPr>
      </p:pic>
      <p:pic>
        <p:nvPicPr>
          <p:cNvPr id="466" name="Picture 4"/>
          <p:cNvPicPr/>
          <p:nvPr/>
        </p:nvPicPr>
        <p:blipFill>
          <a:blip r:embed="rId3"/>
          <a:stretch/>
        </p:blipFill>
        <p:spPr>
          <a:xfrm>
            <a:off x="7355880" y="1026000"/>
            <a:ext cx="639720" cy="643320"/>
          </a:xfrm>
          <a:prstGeom prst="rect">
            <a:avLst/>
          </a:prstGeom>
          <a:ln>
            <a:noFill/>
          </a:ln>
        </p:spPr>
      </p:pic>
      <p:sp>
        <p:nvSpPr>
          <p:cNvPr id="467"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68" name="CustomShape 6"/>
          <p:cNvSpPr/>
          <p:nvPr/>
        </p:nvSpPr>
        <p:spPr>
          <a:xfrm>
            <a:off x="216000" y="6480000"/>
            <a:ext cx="5898240" cy="24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a:t>
            </a:r>
            <a:endParaRPr lang="fr-FR" sz="1800" b="0" strike="noStrike" spc="-1">
              <a:solidFill>
                <a:srgbClr val="000000"/>
              </a:solidFill>
              <a:uFill>
                <a:solidFill>
                  <a:srgbClr val="FFFFFF"/>
                </a:solidFill>
              </a:uFill>
              <a:latin typeface="Arial"/>
            </a:endParaRPr>
          </a:p>
        </p:txBody>
      </p:sp>
      <p:sp>
        <p:nvSpPr>
          <p:cNvPr id="469"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25C52FF-5504-485D-9333-8D509A7854CE}" type="slidenum">
              <a:rPr lang="fr-FR" sz="900" b="0" strike="noStrike" spc="-1">
                <a:solidFill>
                  <a:srgbClr val="8B8B8B"/>
                </a:solidFill>
                <a:uFill>
                  <a:solidFill>
                    <a:srgbClr val="FFFFFF"/>
                  </a:solidFill>
                </a:uFill>
                <a:latin typeface="Calibri"/>
                <a:ea typeface="DejaVu Sans"/>
              </a:rPr>
              <a:t>33</a:t>
            </a:fld>
            <a:endParaRPr lang="fr-FR" sz="1800" b="0" strike="noStrike" spc="-1">
              <a:solidFill>
                <a:srgbClr val="000000"/>
              </a:solidFill>
              <a:uFill>
                <a:solidFill>
                  <a:srgbClr val="FFFFFF"/>
                </a:solidFill>
              </a:uFill>
              <a:latin typeface="Arial"/>
            </a:endParaRPr>
          </a:p>
        </p:txBody>
      </p:sp>
      <p:sp>
        <p:nvSpPr>
          <p:cNvPr id="470" name="CustomShape 8"/>
          <p:cNvSpPr/>
          <p:nvPr/>
        </p:nvSpPr>
        <p:spPr>
          <a:xfrm>
            <a:off x="5054400" y="1095840"/>
            <a:ext cx="21204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puis « Traitement »</a:t>
            </a:r>
            <a:endParaRPr lang="fr-FR" sz="1800" b="0" strike="noStrike" spc="-1">
              <a:solidFill>
                <a:srgbClr val="000000"/>
              </a:solidFill>
              <a:uFill>
                <a:solidFill>
                  <a:srgbClr val="FFFFFF"/>
                </a:solidFill>
              </a:uFill>
              <a:latin typeface="Arial"/>
            </a:endParaRPr>
          </a:p>
        </p:txBody>
      </p:sp>
      <p:pic>
        <p:nvPicPr>
          <p:cNvPr id="471" name="Image 16"/>
          <p:cNvPicPr/>
          <p:nvPr/>
        </p:nvPicPr>
        <p:blipFill>
          <a:blip r:embed="rId4"/>
          <a:stretch/>
        </p:blipFill>
        <p:spPr>
          <a:xfrm>
            <a:off x="454320" y="1663560"/>
            <a:ext cx="4973760" cy="4672080"/>
          </a:xfrm>
          <a:prstGeom prst="rect">
            <a:avLst/>
          </a:prstGeom>
          <a:ln>
            <a:noFill/>
          </a:ln>
        </p:spPr>
      </p:pic>
      <p:sp>
        <p:nvSpPr>
          <p:cNvPr id="472" name="CustomShape 9"/>
          <p:cNvSpPr/>
          <p:nvPr/>
        </p:nvSpPr>
        <p:spPr>
          <a:xfrm>
            <a:off x="5544000" y="2556000"/>
            <a:ext cx="309564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z="1600" b="0" strike="noStrike" spc="-1">
                <a:solidFill>
                  <a:srgbClr val="000000"/>
                </a:solidFill>
                <a:uFill>
                  <a:solidFill>
                    <a:srgbClr val="FFFFFF"/>
                  </a:solidFill>
                </a:uFill>
                <a:latin typeface="Arial"/>
              </a:rPr>
              <a:t>Gestion de la mémoire et du processeur</a:t>
            </a:r>
            <a:endParaRPr lang="fr-FR" sz="1800" b="0" strike="noStrike" spc="-1">
              <a:solidFill>
                <a:srgbClr val="000000"/>
              </a:solidFill>
              <a:uFill>
                <a:solidFill>
                  <a:srgbClr val="FFFFFF"/>
                </a:solidFill>
              </a:uFill>
              <a:latin typeface="Arial"/>
            </a:endParaRPr>
          </a:p>
        </p:txBody>
      </p:sp>
      <p:sp>
        <p:nvSpPr>
          <p:cNvPr id="473" name="CustomShape 10"/>
          <p:cNvSpPr/>
          <p:nvPr/>
        </p:nvSpPr>
        <p:spPr>
          <a:xfrm>
            <a:off x="5616000" y="3528000"/>
            <a:ext cx="3095640" cy="54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uFill>
                  <a:solidFill>
                    <a:srgbClr val="FFFFFF"/>
                  </a:solidFill>
                </a:uFill>
                <a:latin typeface="Arial"/>
              </a:rPr>
              <a:t>Journal d’exécution (utilisation pour le débogage)</a:t>
            </a:r>
            <a:endParaRPr lang="fr-FR" sz="1800" b="0" strike="noStrike" spc="-1">
              <a:solidFill>
                <a:srgbClr val="000000"/>
              </a:solidFill>
              <a:uFill>
                <a:solidFill>
                  <a:srgbClr val="FFFFFF"/>
                </a:solidFill>
              </a:uFill>
              <a:latin typeface="Arial"/>
            </a:endParaRPr>
          </a:p>
        </p:txBody>
      </p:sp>
      <p:sp>
        <p:nvSpPr>
          <p:cNvPr id="474" name="Line 11"/>
          <p:cNvSpPr/>
          <p:nvPr/>
        </p:nvSpPr>
        <p:spPr>
          <a:xfrm flipH="1">
            <a:off x="4896000" y="2808000"/>
            <a:ext cx="648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475" name="Line 12"/>
          <p:cNvSpPr/>
          <p:nvPr/>
        </p:nvSpPr>
        <p:spPr>
          <a:xfrm flipH="1">
            <a:off x="4968000" y="3744000"/>
            <a:ext cx="648000" cy="36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77" name="CustomShape 2"/>
          <p:cNvSpPr/>
          <p:nvPr/>
        </p:nvSpPr>
        <p:spPr>
          <a:xfrm>
            <a:off x="291240" y="1577520"/>
            <a:ext cx="8489520" cy="504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a:solidFill>
                  <a:srgbClr val="000000"/>
                </a:solidFill>
                <a:uFill>
                  <a:solidFill>
                    <a:srgbClr val="FFFFFF"/>
                  </a:solidFill>
                </a:uFill>
                <a:latin typeface="Arial"/>
                <a:ea typeface="DejaVu Sans"/>
              </a:rPr>
              <a:t>Les fils d’exécution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Le nombre de fils d’exécution correspond au nombre de processus qui vont réaliser en même temps l’extraction des données :</a:t>
            </a:r>
            <a:endParaRPr lang="fr-FR" sz="1800" b="0" strike="noStrike" spc="-1">
              <a:solidFill>
                <a:srgbClr val="000000"/>
              </a:solidFill>
              <a:uFill>
                <a:solidFill>
                  <a:srgbClr val="FFFFFF"/>
                </a:solidFill>
              </a:uFill>
              <a:latin typeface="Arial"/>
            </a:endParaRPr>
          </a:p>
          <a:p>
            <a:pPr marL="457200" algn="just">
              <a:lnSpc>
                <a:spcPct val="100000"/>
              </a:lnSpc>
            </a:pPr>
            <a:r>
              <a:rPr lang="fr-FR" sz="1800" b="0" strike="noStrike" spc="-1">
                <a:solidFill>
                  <a:srgbClr val="000000"/>
                </a:solidFill>
                <a:uFill>
                  <a:solidFill>
                    <a:srgbClr val="FFFFFF"/>
                  </a:solidFill>
                </a:uFill>
                <a:latin typeface="Arial"/>
                <a:ea typeface="DejaVu Sans"/>
              </a:rPr>
              <a:t>-  Si le nombre de fils d’exécution indiqué est de 1, il n’y aura qu’un seul processus qui procèdera aux contrôles nécessaires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Si le nombre de fils est de 6, il y aura 6 processus en marche en même temps pour réaliser les contrôles, ce qui sera </a:t>
            </a:r>
            <a:r>
              <a:rPr lang="fr-FR" sz="1800" b="1" strike="noStrike" spc="-1">
                <a:solidFill>
                  <a:srgbClr val="000000"/>
                </a:solidFill>
                <a:uFill>
                  <a:solidFill>
                    <a:srgbClr val="FFFFFF"/>
                  </a:solidFill>
                </a:uFill>
                <a:latin typeface="Arial"/>
                <a:ea typeface="DejaVu Sans"/>
              </a:rPr>
              <a:t>plus rapide.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DejaVu Sans"/>
              </a:rPr>
              <a:t>Conséquences</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En cas de problème de fiabilité lors de la lecture des données paye par Altaïr, faire tourner les données en sélectionnant cette option pour un unique fil d’exécution (sélectionner 1).</a:t>
            </a:r>
            <a:endParaRPr lang="fr-FR" sz="1800" b="0" strike="noStrike" spc="-1">
              <a:solidFill>
                <a:srgbClr val="000000"/>
              </a:solidFill>
              <a:uFill>
                <a:solidFill>
                  <a:srgbClr val="FFFFFF"/>
                </a:solidFill>
              </a:uFill>
              <a:latin typeface="Arial"/>
            </a:endParaRPr>
          </a:p>
          <a:p>
            <a:pPr marL="457200"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Si l’interface n’est pas réactive lors d’un contrôle important, baisser le nombre de fils d’exécution ainsi que l’utilisation de la mémoire en mode </a:t>
            </a:r>
            <a:r>
              <a:rPr lang="fr-FR" sz="1800" b="1" strike="noStrike" spc="-1">
                <a:solidFill>
                  <a:srgbClr val="000000"/>
                </a:solidFill>
                <a:uFill>
                  <a:solidFill>
                    <a:srgbClr val="FFFFFF"/>
                  </a:solidFill>
                </a:uFill>
                <a:latin typeface="Arial"/>
                <a:ea typeface="DejaVu Sans"/>
              </a:rPr>
              <a:t>modéré </a:t>
            </a:r>
            <a:r>
              <a:rPr lang="fr-FR" sz="1800" b="0" strike="noStrike" spc="-1">
                <a:solidFill>
                  <a:srgbClr val="000000"/>
                </a:solidFill>
                <a:uFill>
                  <a:solidFill>
                    <a:srgbClr val="FFFFFF"/>
                  </a:solidFill>
                </a:uFill>
                <a:latin typeface="Arial"/>
                <a:ea typeface="DejaVu Sans"/>
              </a:rPr>
              <a:t>ou </a:t>
            </a:r>
            <a:r>
              <a:rPr lang="fr-FR" sz="1800" b="1" strike="noStrike" spc="-1">
                <a:solidFill>
                  <a:srgbClr val="000000"/>
                </a:solidFill>
                <a:uFill>
                  <a:solidFill>
                    <a:srgbClr val="FFFFFF"/>
                  </a:solidFill>
                </a:uFill>
                <a:latin typeface="Arial"/>
                <a:ea typeface="DejaVu Sans"/>
              </a:rPr>
              <a:t>économe</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78" name="CustomShape 3"/>
          <p:cNvSpPr/>
          <p:nvPr/>
        </p:nvSpPr>
        <p:spPr>
          <a:xfrm>
            <a:off x="602280" y="332640"/>
            <a:ext cx="835956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uFill>
                  <a:solidFill>
                    <a:srgbClr val="FFFFFF"/>
                  </a:solidFill>
                </a:uFill>
                <a:latin typeface="Times New Roman"/>
                <a:ea typeface="DejaVu Sans"/>
              </a:rPr>
              <a:t>l’ONGLET « options » - « paramètres de traitement »</a:t>
            </a:r>
            <a:endParaRPr lang="fr-FR" sz="1800" b="0" strike="noStrike" spc="-1">
              <a:solidFill>
                <a:srgbClr val="000000"/>
              </a:solidFill>
              <a:uFill>
                <a:solidFill>
                  <a:srgbClr val="FFFFFF"/>
                </a:solidFill>
              </a:uFill>
              <a:latin typeface="Arial"/>
            </a:endParaRPr>
          </a:p>
        </p:txBody>
      </p:sp>
      <p:sp>
        <p:nvSpPr>
          <p:cNvPr id="479"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80" name="Picture 3"/>
          <p:cNvPicPr/>
          <p:nvPr/>
        </p:nvPicPr>
        <p:blipFill>
          <a:blip r:embed="rId2"/>
          <a:stretch/>
        </p:blipFill>
        <p:spPr>
          <a:xfrm>
            <a:off x="5182200" y="967680"/>
            <a:ext cx="606960" cy="730800"/>
          </a:xfrm>
          <a:prstGeom prst="rect">
            <a:avLst/>
          </a:prstGeom>
          <a:ln>
            <a:noFill/>
          </a:ln>
        </p:spPr>
      </p:pic>
      <p:pic>
        <p:nvPicPr>
          <p:cNvPr id="481" name="Picture 4"/>
          <p:cNvPicPr/>
          <p:nvPr/>
        </p:nvPicPr>
        <p:blipFill>
          <a:blip r:embed="rId3"/>
          <a:stretch/>
        </p:blipFill>
        <p:spPr>
          <a:xfrm>
            <a:off x="5911200" y="960120"/>
            <a:ext cx="759600" cy="807120"/>
          </a:xfrm>
          <a:prstGeom prst="rect">
            <a:avLst/>
          </a:prstGeom>
          <a:ln>
            <a:noFill/>
          </a:ln>
        </p:spPr>
      </p:pic>
      <p:pic>
        <p:nvPicPr>
          <p:cNvPr id="482" name="Image 2"/>
          <p:cNvPicPr/>
          <p:nvPr/>
        </p:nvPicPr>
        <p:blipFill>
          <a:blip r:embed="rId4"/>
          <a:srcRect l="24419" t="-3371" r="16466"/>
          <a:stretch/>
        </p:blipFill>
        <p:spPr>
          <a:xfrm>
            <a:off x="5112720" y="4839480"/>
            <a:ext cx="2690280" cy="343440"/>
          </a:xfrm>
          <a:prstGeom prst="rect">
            <a:avLst/>
          </a:prstGeom>
          <a:ln>
            <a:noFill/>
          </a:ln>
        </p:spPr>
      </p:pic>
      <p:sp>
        <p:nvSpPr>
          <p:cNvPr id="483" name="CustomShape 5"/>
          <p:cNvSpPr/>
          <p:nvPr/>
        </p:nvSpPr>
        <p:spPr>
          <a:xfrm>
            <a:off x="1166040" y="6356520"/>
            <a:ext cx="49485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84" name="CustomShape 6"/>
          <p:cNvSpPr/>
          <p:nvPr/>
        </p:nvSpPr>
        <p:spPr>
          <a:xfrm>
            <a:off x="6481080" y="633240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A991CA7-2DE7-4489-8C44-E293B0FE260E}" type="slidenum">
              <a:rPr lang="fr-FR" sz="900" b="0" strike="noStrike" spc="-1">
                <a:solidFill>
                  <a:srgbClr val="8B8B8B"/>
                </a:solidFill>
                <a:uFill>
                  <a:solidFill>
                    <a:srgbClr val="FFFFFF"/>
                  </a:solidFill>
                </a:uFill>
                <a:latin typeface="Calibri"/>
                <a:ea typeface="DejaVu Sans"/>
              </a:rPr>
              <a:t>34</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86" name="CustomShape 2"/>
          <p:cNvSpPr/>
          <p:nvPr/>
        </p:nvSpPr>
        <p:spPr>
          <a:xfrm>
            <a:off x="300960" y="1216440"/>
            <a:ext cx="3993840" cy="48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ヒラギノ角ゴ Pro W3"/>
              </a:rPr>
              <a:t>Dialogue « Options » </a:t>
            </a:r>
            <a:r>
              <a:rPr lang="fr-FR" sz="1800" b="0" strike="noStrike" spc="-1">
                <a:solidFill>
                  <a:srgbClr val="000000"/>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Options/Code de paye des tests des rapports d’analyse à venir (déploiement prévu en juin).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Valider ensuite en cliquant sur l’icône « flèche verte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87" name="CustomShape 3"/>
          <p:cNvSpPr/>
          <p:nvPr/>
        </p:nvSpPr>
        <p:spPr>
          <a:xfrm>
            <a:off x="300960" y="185400"/>
            <a:ext cx="8539200" cy="39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 CODES »</a:t>
            </a:r>
            <a:endParaRPr lang="fr-FR" sz="1800" b="0" strike="noStrike" spc="-1">
              <a:solidFill>
                <a:srgbClr val="000000"/>
              </a:solidFill>
              <a:uFill>
                <a:solidFill>
                  <a:srgbClr val="FFFFFF"/>
                </a:solidFill>
              </a:uFill>
              <a:latin typeface="Arial"/>
            </a:endParaRPr>
          </a:p>
        </p:txBody>
      </p:sp>
      <p:sp>
        <p:nvSpPr>
          <p:cNvPr id="488"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89" name="Picture 3"/>
          <p:cNvPicPr/>
          <p:nvPr/>
        </p:nvPicPr>
        <p:blipFill>
          <a:blip r:embed="rId2"/>
          <a:stretch/>
        </p:blipFill>
        <p:spPr>
          <a:xfrm>
            <a:off x="2968560" y="1118520"/>
            <a:ext cx="472320" cy="511200"/>
          </a:xfrm>
          <a:prstGeom prst="rect">
            <a:avLst/>
          </a:prstGeom>
          <a:ln>
            <a:noFill/>
          </a:ln>
        </p:spPr>
      </p:pic>
      <p:sp>
        <p:nvSpPr>
          <p:cNvPr id="49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91" name="CustomShape 6"/>
          <p:cNvSpPr/>
          <p:nvPr/>
        </p:nvSpPr>
        <p:spPr>
          <a:xfrm>
            <a:off x="1676520" y="6356520"/>
            <a:ext cx="5356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9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EC0D30-2F12-49A9-860F-2C06E769071C}" type="slidenum">
              <a:rPr lang="fr-FR" sz="900" b="0" strike="noStrike" spc="-1">
                <a:solidFill>
                  <a:srgbClr val="8B8B8B"/>
                </a:solidFill>
                <a:uFill>
                  <a:solidFill>
                    <a:srgbClr val="FFFFFF"/>
                  </a:solidFill>
                </a:uFill>
                <a:latin typeface="Calibri"/>
                <a:ea typeface="DejaVu Sans"/>
              </a:rPr>
              <a:t>35</a:t>
            </a:fld>
            <a:endParaRPr lang="fr-FR" sz="1800" b="0" strike="noStrike" spc="-1">
              <a:solidFill>
                <a:srgbClr val="000000"/>
              </a:solidFill>
              <a:uFill>
                <a:solidFill>
                  <a:srgbClr val="FFFFFF"/>
                </a:solidFill>
              </a:uFill>
              <a:latin typeface="Arial"/>
            </a:endParaRPr>
          </a:p>
        </p:txBody>
      </p:sp>
      <p:sp>
        <p:nvSpPr>
          <p:cNvPr id="493" name="CustomShape 8"/>
          <p:cNvSpPr/>
          <p:nvPr/>
        </p:nvSpPr>
        <p:spPr>
          <a:xfrm>
            <a:off x="3643200" y="1258200"/>
            <a:ext cx="1904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onglet « Codes »</a:t>
            </a:r>
            <a:endParaRPr lang="fr-FR" sz="1800" b="0" strike="noStrike" spc="-1">
              <a:solidFill>
                <a:srgbClr val="000000"/>
              </a:solidFill>
              <a:uFill>
                <a:solidFill>
                  <a:srgbClr val="FFFFFF"/>
                </a:solidFill>
              </a:uFill>
              <a:latin typeface="Arial"/>
            </a:endParaRPr>
          </a:p>
        </p:txBody>
      </p:sp>
      <p:pic>
        <p:nvPicPr>
          <p:cNvPr id="494" name="Image 11"/>
          <p:cNvPicPr/>
          <p:nvPr/>
        </p:nvPicPr>
        <p:blipFill>
          <a:blip r:embed="rId3"/>
          <a:srcRect l="3509" t="31028" r="85067" b="58547"/>
          <a:stretch/>
        </p:blipFill>
        <p:spPr>
          <a:xfrm>
            <a:off x="5496480" y="1083960"/>
            <a:ext cx="947880" cy="812520"/>
          </a:xfrm>
          <a:prstGeom prst="rect">
            <a:avLst/>
          </a:prstGeom>
          <a:ln>
            <a:noFill/>
          </a:ln>
        </p:spPr>
      </p:pic>
      <p:pic>
        <p:nvPicPr>
          <p:cNvPr id="495" name="Image 12"/>
          <p:cNvPicPr/>
          <p:nvPr/>
        </p:nvPicPr>
        <p:blipFill>
          <a:blip r:embed="rId3"/>
          <a:stretch/>
        </p:blipFill>
        <p:spPr>
          <a:xfrm>
            <a:off x="4166640" y="1897560"/>
            <a:ext cx="4673520" cy="439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97" name="CustomShape 2"/>
          <p:cNvSpPr/>
          <p:nvPr/>
        </p:nvSpPr>
        <p:spPr>
          <a:xfrm>
            <a:off x="378720" y="2151000"/>
            <a:ext cx="8539200" cy="41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1" strike="noStrike" spc="-1">
                <a:solidFill>
                  <a:srgbClr val="000000"/>
                </a:solidFill>
                <a:uFill>
                  <a:solidFill>
                    <a:srgbClr val="FFFFFF"/>
                  </a:solidFill>
                </a:uFill>
                <a:latin typeface="Arial"/>
                <a:ea typeface="ヒラギノ角ゴ Pro W3"/>
              </a:rPr>
              <a:t>Menu Configurer &gt; Configurer l’interface</a:t>
            </a:r>
            <a:r>
              <a:rPr lang="fr-FR" sz="2000" b="0"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Affichage</a:t>
            </a:r>
            <a:r>
              <a:rPr lang="fr-FR" sz="2000" b="0" strike="noStrike" spc="-1">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Barres d’outils </a:t>
            </a:r>
            <a:r>
              <a:rPr lang="fr-FR" sz="2000" b="0" strike="noStrike" spc="-1">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Sauvegarder/Lancer</a:t>
            </a:r>
            <a:r>
              <a:rPr lang="fr-FR" sz="2000" b="0" strike="noStrike" spc="-1">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Console </a:t>
            </a:r>
            <a:r>
              <a:rPr lang="fr-FR" sz="2000" b="0" strike="noStrike" spc="-1">
                <a:solidFill>
                  <a:srgbClr val="000000"/>
                </a:solidFill>
                <a:uFill>
                  <a:solidFill>
                    <a:srgbClr val="FFFFFF"/>
                  </a:solidFill>
                </a:uFill>
                <a:latin typeface="Arial"/>
                <a:ea typeface="ヒラギノ角ゴ Pro W3"/>
              </a:rPr>
              <a:t>: limiter la sortie de la console, limiter la verbosité</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98" name="CustomShape 3"/>
          <p:cNvSpPr/>
          <p:nvPr/>
        </p:nvSpPr>
        <p:spPr>
          <a:xfrm>
            <a:off x="300960" y="221400"/>
            <a:ext cx="8539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499"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50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01" name="CustomShape 6"/>
          <p:cNvSpPr/>
          <p:nvPr/>
        </p:nvSpPr>
        <p:spPr>
          <a:xfrm>
            <a:off x="1501200" y="6356520"/>
            <a:ext cx="6019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0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8B0E139-7AAB-4424-B46A-B2C061D263DF}" type="slidenum">
              <a:rPr lang="fr-FR" sz="900" b="0" strike="noStrike" spc="-1">
                <a:solidFill>
                  <a:srgbClr val="8B8B8B"/>
                </a:solidFill>
                <a:uFill>
                  <a:solidFill>
                    <a:srgbClr val="FFFFFF"/>
                  </a:solidFill>
                </a:uFill>
                <a:latin typeface="Calibri"/>
                <a:ea typeface="DejaVu Sans"/>
              </a:rPr>
              <a:t>36</a:t>
            </a:fld>
            <a:endParaRPr lang="fr-FR" sz="1800" b="0" strike="noStrike" spc="-1">
              <a:solidFill>
                <a:srgbClr val="000000"/>
              </a:solidFill>
              <a:uFill>
                <a:solidFill>
                  <a:srgbClr val="FFFFFF"/>
                </a:solidFill>
              </a:uFill>
              <a:latin typeface="Arial"/>
            </a:endParaRPr>
          </a:p>
        </p:txBody>
      </p:sp>
      <p:pic>
        <p:nvPicPr>
          <p:cNvPr id="503" name="Image 9"/>
          <p:cNvPicPr/>
          <p:nvPr/>
        </p:nvPicPr>
        <p:blipFill>
          <a:blip r:embed="rId2"/>
          <a:stretch/>
        </p:blipFill>
        <p:spPr>
          <a:xfrm>
            <a:off x="300960" y="1056960"/>
            <a:ext cx="8539200" cy="1219320"/>
          </a:xfrm>
          <a:prstGeom prst="rect">
            <a:avLst/>
          </a:prstGeom>
          <a:ln>
            <a:noFill/>
          </a:ln>
        </p:spPr>
      </p:pic>
      <p:sp>
        <p:nvSpPr>
          <p:cNvPr id="504" name="Line 8"/>
          <p:cNvSpPr/>
          <p:nvPr/>
        </p:nvSpPr>
        <p:spPr>
          <a:xfrm flipV="1">
            <a:off x="5865840" y="1876320"/>
            <a:ext cx="2167920" cy="75456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CustomShape 1"/>
          <p:cNvSpPr/>
          <p:nvPr/>
        </p:nvSpPr>
        <p:spPr>
          <a:xfrm>
            <a:off x="1152000" y="6356520"/>
            <a:ext cx="60786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06"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3DF8D1C-3CB5-4365-BDEE-C22F60ED3C77}" type="slidenum">
              <a:rPr lang="fr-FR" sz="900" b="0" strike="noStrike" spc="-1">
                <a:solidFill>
                  <a:srgbClr val="8B8B8B"/>
                </a:solidFill>
                <a:uFill>
                  <a:solidFill>
                    <a:srgbClr val="FFFFFF"/>
                  </a:solidFill>
                </a:uFill>
                <a:latin typeface="Calibri"/>
                <a:ea typeface="DejaVu Sans"/>
              </a:rPr>
              <a:t>37</a:t>
            </a:fld>
            <a:endParaRPr lang="fr-FR" sz="1800" b="0" strike="noStrike" spc="-1">
              <a:solidFill>
                <a:srgbClr val="000000"/>
              </a:solidFill>
              <a:uFill>
                <a:solidFill>
                  <a:srgbClr val="FFFFFF"/>
                </a:solidFill>
              </a:uFill>
              <a:latin typeface="Arial"/>
            </a:endParaRPr>
          </a:p>
        </p:txBody>
      </p:sp>
      <p:pic>
        <p:nvPicPr>
          <p:cNvPr id="507" name="Image 3"/>
          <p:cNvPicPr/>
          <p:nvPr/>
        </p:nvPicPr>
        <p:blipFill>
          <a:blip r:embed="rId2"/>
          <a:stretch/>
        </p:blipFill>
        <p:spPr>
          <a:xfrm>
            <a:off x="1024560" y="1311120"/>
            <a:ext cx="7389000" cy="4206960"/>
          </a:xfrm>
          <a:prstGeom prst="rect">
            <a:avLst/>
          </a:prstGeom>
          <a:ln>
            <a:noFill/>
          </a:ln>
        </p:spPr>
      </p:pic>
      <p:sp>
        <p:nvSpPr>
          <p:cNvPr id="508" name="CustomShape 3"/>
          <p:cNvSpPr/>
          <p:nvPr/>
        </p:nvSpPr>
        <p:spPr>
          <a:xfrm>
            <a:off x="300960" y="401400"/>
            <a:ext cx="8539200" cy="681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1"/>
          <p:cNvSpPr/>
          <p:nvPr/>
        </p:nvSpPr>
        <p:spPr>
          <a:xfrm>
            <a:off x="1728000" y="6336000"/>
            <a:ext cx="5255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10"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93CDC5D-D465-48C2-93A3-61C26D77C816}" type="slidenum">
              <a:rPr lang="fr-FR" sz="900" b="0" strike="noStrike" spc="-1">
                <a:solidFill>
                  <a:srgbClr val="8B8B8B"/>
                </a:solidFill>
                <a:uFill>
                  <a:solidFill>
                    <a:srgbClr val="FFFFFF"/>
                  </a:solidFill>
                </a:uFill>
                <a:latin typeface="Calibri"/>
                <a:ea typeface="DejaVu Sans"/>
              </a:rPr>
              <a:t>38</a:t>
            </a:fld>
            <a:endParaRPr lang="fr-FR" sz="1800" b="0" strike="noStrike" spc="-1">
              <a:solidFill>
                <a:srgbClr val="000000"/>
              </a:solidFill>
              <a:uFill>
                <a:solidFill>
                  <a:srgbClr val="FFFFFF"/>
                </a:solidFill>
              </a:uFill>
              <a:latin typeface="Arial"/>
            </a:endParaRPr>
          </a:p>
        </p:txBody>
      </p:sp>
      <p:sp>
        <p:nvSpPr>
          <p:cNvPr id="511" name="CustomShape 3"/>
          <p:cNvSpPr/>
          <p:nvPr/>
        </p:nvSpPr>
        <p:spPr>
          <a:xfrm>
            <a:off x="314640" y="196560"/>
            <a:ext cx="8539200" cy="4510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512" name="CustomShape 4"/>
          <p:cNvSpPr/>
          <p:nvPr/>
        </p:nvSpPr>
        <p:spPr>
          <a:xfrm>
            <a:off x="398520" y="1112040"/>
            <a:ext cx="8539200" cy="491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1" strike="noStrike" spc="-1">
                <a:solidFill>
                  <a:srgbClr val="000000"/>
                </a:solidFill>
                <a:uFill>
                  <a:solidFill>
                    <a:srgbClr val="FFFFFF"/>
                  </a:solidFill>
                </a:uFill>
                <a:latin typeface="Calibri"/>
                <a:ea typeface="DejaVu Sans"/>
              </a:rPr>
              <a:t>Les options de configuration d’affichage </a:t>
            </a:r>
            <a:r>
              <a:rPr lang="fr-FR" sz="1600" b="0" strike="noStrike" spc="-1">
                <a:solidFill>
                  <a:srgbClr val="000000"/>
                </a:solidFill>
                <a:uFill>
                  <a:solidFill>
                    <a:srgbClr val="FFFFFF"/>
                  </a:solidFill>
                </a:uFill>
                <a:latin typeface="Calibri"/>
                <a:ea typeface="DejaVu Sans"/>
              </a:rPr>
              <a:t>permettent de simplifier l’interface graphique ou au contraire d’activer certaines fonctionnalités. </a:t>
            </a:r>
            <a:r>
              <a:rPr lang="fr-FR" sz="1600" b="1" strike="noStrike" spc="-1">
                <a:solidFill>
                  <a:srgbClr val="000000"/>
                </a:solidFill>
                <a:uFill>
                  <a:solidFill>
                    <a:srgbClr val="FFFFFF"/>
                  </a:solidFill>
                </a:uFill>
                <a:latin typeface="Calibri"/>
                <a:ea typeface="DejaVu Sans"/>
              </a:rPr>
              <a:t>Les options de barre d’outils </a:t>
            </a:r>
            <a:r>
              <a:rPr lang="fr-FR" sz="1600" b="0" strike="noStrike" spc="-1">
                <a:solidFill>
                  <a:srgbClr val="000000"/>
                </a:solidFill>
                <a:uFill>
                  <a:solidFill>
                    <a:srgbClr val="FFFFFF"/>
                  </a:solidFill>
                </a:uFill>
                <a:latin typeface="Calibri"/>
                <a:ea typeface="DejaVu Sans"/>
              </a:rPr>
              <a:t>permettent d’enlever ou de rajouter des icônes.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000000"/>
                </a:solidFill>
                <a:uFill>
                  <a:solidFill>
                    <a:srgbClr val="FFFFFF"/>
                  </a:solidFill>
                </a:uFill>
                <a:latin typeface="Calibri"/>
                <a:ea typeface="DejaVu Sans"/>
              </a:rPr>
              <a:t>Les options Sauvegarder/Lancer</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Par défaut, le projet défaut.alt est automatiquement sauvegardé et actualisé. La case d’option correspondante ne devrait être décochée qu’en cas de problème sur cette fonctionnalité.</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Par défaut, le projet défaut.alt n’est pas chargé au lancement. Ce chargement peut être activé en cochant la case d’option correspondante.</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Le chargement des données utilisateur au lancement permet d’importer le disque optique sans autre action (voir </a:t>
            </a:r>
            <a:r>
              <a:rPr lang="fr-FR" sz="1600" b="0" u="sng" strike="noStrike" spc="-1">
                <a:solidFill>
                  <a:srgbClr val="0000FF"/>
                </a:solidFill>
                <a:uFill>
                  <a:solidFill>
                    <a:srgbClr val="FFFFFF"/>
                  </a:solidFill>
                </a:uFill>
                <a:latin typeface="Calibri"/>
                <a:ea typeface="DejaVu Sans"/>
                <a:hlinkClick r:id="rId2"/>
              </a:rPr>
              <a:t>diapo Importer...</a:t>
            </a:r>
            <a:r>
              <a:rPr lang="fr-FR" sz="1600" b="0" strike="noStrike" spc="-1">
                <a:solidFill>
                  <a:srgbClr val="000000"/>
                </a:solidFill>
                <a:uFill>
                  <a:solidFill>
                    <a:srgbClr val="FFFFFF"/>
                  </a:solidFill>
                </a:uFill>
                <a:latin typeface="Calibri"/>
                <a:ea typeface="DejaVu Sans"/>
              </a:rPr>
              <a:t>). En l’absence de disque optique, l’ensemble des données de paye de l’arborescence à gauche de l’interface est importé dans l’onglet.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000000"/>
                </a:solidFill>
                <a:uFill>
                  <a:solidFill>
                    <a:srgbClr val="FFFFFF"/>
                  </a:solidFill>
                </a:uFill>
                <a:latin typeface="Calibri"/>
                <a:ea typeface="DejaVu Sans"/>
              </a:rPr>
              <a:t>Les options de Console </a:t>
            </a: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Ces options permettent de réguler la quantité des messages d’avertissement (</a:t>
            </a:r>
            <a:r>
              <a:rPr lang="fr-FR" sz="1600" b="0" i="1" strike="noStrike" spc="-1">
                <a:solidFill>
                  <a:srgbClr val="000000"/>
                </a:solidFill>
                <a:uFill>
                  <a:solidFill>
                    <a:srgbClr val="FFFFFF"/>
                  </a:solidFill>
                </a:uFill>
                <a:latin typeface="Calibri"/>
                <a:ea typeface="DejaVu Sans"/>
              </a:rPr>
              <a:t>la verbosité</a:t>
            </a:r>
            <a:r>
              <a:rPr lang="fr-FR" sz="1600" b="0" strike="noStrike" spc="-1">
                <a:solidFill>
                  <a:srgbClr val="000000"/>
                </a:solidFill>
                <a:uFill>
                  <a:solidFill>
                    <a:srgbClr val="FFFFFF"/>
                  </a:solidFill>
                </a:uFill>
                <a:latin typeface="Calibri"/>
                <a:ea typeface="DejaVu Sans"/>
              </a:rPr>
              <a:t>) de l’onglet Console. Par défaut, la verbosité est limitée. En cas de problèmes de fiabilité comme ceux examinés plus loin il est conseillé de relancer en décochant la case </a:t>
            </a:r>
            <a:r>
              <a:rPr lang="fr-FR" sz="1600" b="0" i="1" strike="noStrike" spc="-1">
                <a:solidFill>
                  <a:srgbClr val="000000"/>
                </a:solidFill>
                <a:uFill>
                  <a:solidFill>
                    <a:srgbClr val="FFFFFF"/>
                  </a:solidFill>
                </a:uFill>
                <a:latin typeface="Calibri"/>
                <a:ea typeface="DejaVu Sans"/>
              </a:rPr>
              <a:t>Limiter la verbosité</a:t>
            </a:r>
            <a:r>
              <a:rPr lang="fr-FR" sz="1600" b="0" strike="noStrike" spc="-1">
                <a:solidFill>
                  <a:srgbClr val="000000"/>
                </a:solidFill>
                <a:uFill>
                  <a:solidFill>
                    <a:srgbClr val="FFFFFF"/>
                  </a:solidFill>
                </a:uFill>
                <a:latin typeface="Calibri"/>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61247A-81E0-45B3-B461-3310A7242C36}" type="slidenum">
              <a:rPr lang="fr-FR" sz="900" b="0" strike="noStrike" spc="-1">
                <a:solidFill>
                  <a:srgbClr val="8B8B8B"/>
                </a:solidFill>
                <a:uFill>
                  <a:solidFill>
                    <a:srgbClr val="FFFFFF"/>
                  </a:solidFill>
                </a:uFill>
                <a:latin typeface="Calibri"/>
                <a:ea typeface="DejaVu Sans"/>
              </a:rPr>
              <a:t>39</a:t>
            </a:fld>
            <a:endParaRPr lang="fr-FR" sz="1800" b="0" strike="noStrike" spc="-1">
              <a:solidFill>
                <a:srgbClr val="000000"/>
              </a:solidFill>
              <a:uFill>
                <a:solidFill>
                  <a:srgbClr val="FFFFFF"/>
                </a:solidFill>
              </a:uFill>
              <a:latin typeface="Arial"/>
            </a:endParaRPr>
          </a:p>
        </p:txBody>
      </p:sp>
      <p:sp>
        <p:nvSpPr>
          <p:cNvPr id="514" name="CustomShape 2"/>
          <p:cNvSpPr/>
          <p:nvPr/>
        </p:nvSpPr>
        <p:spPr>
          <a:xfrm>
            <a:off x="126360" y="2570760"/>
            <a:ext cx="8890200" cy="1387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PRODUCTION ET LE CONTRÔLE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DES BASES DE DONNéES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66" name="CustomShape 2"/>
          <p:cNvSpPr/>
          <p:nvPr/>
        </p:nvSpPr>
        <p:spPr>
          <a:xfrm>
            <a:off x="7546680" y="584928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167" name="CustomShape 3"/>
          <p:cNvSpPr/>
          <p:nvPr/>
        </p:nvSpPr>
        <p:spPr>
          <a:xfrm>
            <a:off x="1072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CONNEXION AU BUREAU</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68" name="CustomShape 4"/>
          <p:cNvSpPr/>
          <p:nvPr/>
        </p:nvSpPr>
        <p:spPr>
          <a:xfrm>
            <a:off x="576360" y="1449360"/>
            <a:ext cx="7988760" cy="4065120"/>
          </a:xfrm>
          <a:prstGeom prst="rect">
            <a:avLst/>
          </a:prstGeom>
          <a:noFill/>
          <a:ln>
            <a:noFill/>
          </a:ln>
        </p:spPr>
        <p:style>
          <a:lnRef idx="0">
            <a:scrgbClr r="0" g="0" b="0"/>
          </a:lnRef>
          <a:fillRef idx="0">
            <a:scrgbClr r="0" g="0" b="0"/>
          </a:fillRef>
          <a:effectRef idx="0">
            <a:scrgbClr r="0" g="0" b="0"/>
          </a:effectRef>
          <a:fontRef idx="minor"/>
        </p:style>
      </p:sp>
      <p:pic>
        <p:nvPicPr>
          <p:cNvPr id="169" name="Image 199"/>
          <p:cNvPicPr/>
          <p:nvPr/>
        </p:nvPicPr>
        <p:blipFill>
          <a:blip r:embed="rId2"/>
          <a:srcRect t="-241" r="7168"/>
          <a:stretch/>
        </p:blipFill>
        <p:spPr>
          <a:xfrm>
            <a:off x="4649400" y="3605760"/>
            <a:ext cx="4355640" cy="2437200"/>
          </a:xfrm>
          <a:prstGeom prst="rect">
            <a:avLst/>
          </a:prstGeom>
          <a:ln>
            <a:noFill/>
          </a:ln>
        </p:spPr>
      </p:pic>
      <p:sp>
        <p:nvSpPr>
          <p:cNvPr id="170"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6745D1B-942D-49D7-8399-A84A9DBC9963}" type="slidenum">
              <a:rPr lang="fr-FR" sz="900" b="0" strike="noStrike" spc="-1">
                <a:solidFill>
                  <a:srgbClr val="8B8B8B"/>
                </a:solidFill>
                <a:uFill>
                  <a:solidFill>
                    <a:srgbClr val="FFFFFF"/>
                  </a:solidFill>
                </a:uFill>
                <a:latin typeface="Calibri"/>
                <a:ea typeface="DejaVu Sans"/>
              </a:rPr>
              <a:t>4</a:t>
            </a:fld>
            <a:endParaRPr lang="fr-FR" sz="1800" b="0" strike="noStrike" spc="-1">
              <a:solidFill>
                <a:srgbClr val="000000"/>
              </a:solidFill>
              <a:uFill>
                <a:solidFill>
                  <a:srgbClr val="FFFFFF"/>
                </a:solidFill>
              </a:uFill>
              <a:latin typeface="Arial"/>
            </a:endParaRPr>
          </a:p>
        </p:txBody>
      </p:sp>
      <p:sp>
        <p:nvSpPr>
          <p:cNvPr id="171" name="CustomShape 6"/>
          <p:cNvSpPr/>
          <p:nvPr/>
        </p:nvSpPr>
        <p:spPr>
          <a:xfrm>
            <a:off x="384480" y="1183680"/>
            <a:ext cx="8613000" cy="283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Lancer l’ordinateur. </a:t>
            </a:r>
            <a:r>
              <a:rPr lang="fr-FR" sz="1800" b="0" strike="noStrike" spc="-1">
                <a:solidFill>
                  <a:srgbClr val="FF0000"/>
                </a:solidFill>
                <a:uFill>
                  <a:solidFill>
                    <a:srgbClr val="FFFFFF"/>
                  </a:solidFill>
                </a:uFill>
                <a:latin typeface="Calibri"/>
                <a:ea typeface="DejaVu Sans"/>
              </a:rPr>
              <a:t>Toujours</a:t>
            </a:r>
            <a:r>
              <a:rPr lang="fr-FR" sz="1800" b="0" strike="noStrike" spc="-1">
                <a:solidFill>
                  <a:srgbClr val="000000"/>
                </a:solidFill>
                <a:uFill>
                  <a:solidFill>
                    <a:srgbClr val="FFFFFF"/>
                  </a:solidFill>
                </a:uFill>
                <a:latin typeface="Calibri"/>
                <a:ea typeface="DejaVu Sans"/>
              </a:rPr>
              <a:t> insérer la clé USB3 dans son port.</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Pour certains matériels</a:t>
            </a:r>
            <a:r>
              <a:rPr lang="fr-FR" sz="1800" b="0" strike="noStrike" spc="-1">
                <a:solidFill>
                  <a:srgbClr val="FF0000"/>
                </a:solidFill>
                <a:uFill>
                  <a:solidFill>
                    <a:srgbClr val="FFFFFF"/>
                  </a:solidFill>
                </a:uFill>
                <a:latin typeface="Calibri"/>
                <a:ea typeface="DejaVu Sans"/>
              </a:rPr>
              <a:t>, il faut n’insérer la clé USB3 dédiée dans son port qu’au stade de l’écran de connexion</a:t>
            </a:r>
            <a:r>
              <a:rPr lang="fr-FR" sz="1800" b="0" strike="noStrike" spc="-1">
                <a:solidFill>
                  <a:srgbClr val="000000"/>
                </a:solidFill>
                <a:uFill>
                  <a:solidFill>
                    <a:srgbClr val="FFFFFF"/>
                  </a:solidFill>
                </a:uFill>
                <a:latin typeface="Calibri"/>
                <a:ea typeface="DejaVu Sans"/>
              </a:rPr>
              <a:t>, quand le mot de passe est demandé. Une insertion avant ce stade peut causer des problèmes de démarrage.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N’utiliser que la clé formatée EXFAT et compatible avec les PC Windows, fournie par la DSI.</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L’écran de connexion propose 9 comptes intitulés section_1, …, section_9 qui peuvent servir aux différentes sections.</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D’autres comptes utilisateurs peuvent être créés par l’API.</a:t>
            </a:r>
            <a:endParaRPr lang="fr-FR" sz="1800" b="0" strike="noStrike" spc="-1">
              <a:solidFill>
                <a:srgbClr val="000000"/>
              </a:solidFill>
              <a:uFill>
                <a:solidFill>
                  <a:srgbClr val="FFFFFF"/>
                </a:solidFill>
              </a:uFill>
              <a:latin typeface="Arial"/>
            </a:endParaRPr>
          </a:p>
        </p:txBody>
      </p:sp>
      <p:sp>
        <p:nvSpPr>
          <p:cNvPr id="172" name="CustomShape 7"/>
          <p:cNvSpPr/>
          <p:nvPr/>
        </p:nvSpPr>
        <p:spPr>
          <a:xfrm>
            <a:off x="5839920" y="6026760"/>
            <a:ext cx="248328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Apparence du bureau</a:t>
            </a:r>
            <a:endParaRPr lang="fr-FR" sz="1800" b="0" strike="noStrike" spc="-1">
              <a:solidFill>
                <a:srgbClr val="000000"/>
              </a:solidFill>
              <a:uFill>
                <a:solidFill>
                  <a:srgbClr val="FFFFFF"/>
                </a:solidFill>
              </a:uFill>
              <a:latin typeface="Arial"/>
            </a:endParaRPr>
          </a:p>
        </p:txBody>
      </p:sp>
      <p:pic>
        <p:nvPicPr>
          <p:cNvPr id="173" name="Image 5"/>
          <p:cNvPicPr/>
          <p:nvPr/>
        </p:nvPicPr>
        <p:blipFill>
          <a:blip r:embed="rId3"/>
          <a:srcRect l="27847" t="11665" r="6891" b="20029"/>
          <a:stretch/>
        </p:blipFill>
        <p:spPr>
          <a:xfrm>
            <a:off x="478800" y="3611880"/>
            <a:ext cx="4073040" cy="2397600"/>
          </a:xfrm>
          <a:prstGeom prst="rect">
            <a:avLst/>
          </a:prstGeom>
          <a:ln>
            <a:noFill/>
          </a:ln>
        </p:spPr>
      </p:pic>
      <p:sp>
        <p:nvSpPr>
          <p:cNvPr id="174" name="CustomShape 8"/>
          <p:cNvSpPr/>
          <p:nvPr/>
        </p:nvSpPr>
        <p:spPr>
          <a:xfrm>
            <a:off x="478800" y="6050520"/>
            <a:ext cx="382716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Apparence de l’écran de connexion</a:t>
            </a:r>
            <a:endParaRPr lang="fr-FR" sz="1800" b="0" strike="noStrike" spc="-1">
              <a:solidFill>
                <a:srgbClr val="000000"/>
              </a:solidFill>
              <a:uFill>
                <a:solidFill>
                  <a:srgbClr val="FFFFFF"/>
                </a:solidFill>
              </a:uFill>
              <a:latin typeface="Arial"/>
            </a:endParaRPr>
          </a:p>
        </p:txBody>
      </p:sp>
      <p:sp>
        <p:nvSpPr>
          <p:cNvPr id="175" name="CustomShape 9"/>
          <p:cNvSpPr/>
          <p:nvPr/>
        </p:nvSpPr>
        <p:spPr>
          <a:xfrm>
            <a:off x="2235600" y="6624000"/>
            <a:ext cx="5216040" cy="25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70560" y="1845000"/>
            <a:ext cx="8912520" cy="3093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16"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1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18" name="CustomShape 4"/>
          <p:cNvSpPr/>
          <p:nvPr/>
        </p:nvSpPr>
        <p:spPr>
          <a:xfrm>
            <a:off x="70200" y="351720"/>
            <a:ext cx="9089280" cy="573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Produire la base de données CSV</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19" name="CustomShape 5"/>
          <p:cNvSpPr/>
          <p:nvPr/>
        </p:nvSpPr>
        <p:spPr>
          <a:xfrm>
            <a:off x="179640" y="1845000"/>
            <a:ext cx="4257000" cy="3199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uFill>
                  <a:solidFill>
                    <a:srgbClr val="FFFFFF"/>
                  </a:solidFill>
                </a:uFill>
                <a:latin typeface="Times New Roman"/>
                <a:ea typeface="ヒラギノ角ゴ Pro W3"/>
              </a:rPr>
              <a:t>.</a:t>
            </a:r>
            <a:endParaRPr lang="fr-FR" sz="1800" b="0" strike="noStrike" spc="-1">
              <a:solidFill>
                <a:srgbClr val="000000"/>
              </a:solidFill>
              <a:uFill>
                <a:solidFill>
                  <a:srgbClr val="FFFFFF"/>
                </a:solidFill>
              </a:uFill>
              <a:latin typeface="Arial"/>
            </a:endParaRPr>
          </a:p>
        </p:txBody>
      </p:sp>
      <p:sp>
        <p:nvSpPr>
          <p:cNvPr id="520"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21" name="Image 1"/>
          <p:cNvPicPr/>
          <p:nvPr/>
        </p:nvPicPr>
        <p:blipFill>
          <a:blip r:embed="rId2"/>
          <a:srcRect r="41777" b="91625"/>
          <a:stretch/>
        </p:blipFill>
        <p:spPr>
          <a:xfrm>
            <a:off x="3800880" y="1260720"/>
            <a:ext cx="5312880" cy="475920"/>
          </a:xfrm>
          <a:prstGeom prst="rect">
            <a:avLst/>
          </a:prstGeom>
          <a:ln>
            <a:noFill/>
          </a:ln>
        </p:spPr>
      </p:pic>
      <p:sp>
        <p:nvSpPr>
          <p:cNvPr id="522" name="CustomShape 7"/>
          <p:cNvSpPr/>
          <p:nvPr/>
        </p:nvSpPr>
        <p:spPr>
          <a:xfrm>
            <a:off x="7486560" y="1320120"/>
            <a:ext cx="322560" cy="47736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23" name="Picture 2"/>
          <p:cNvPicPr/>
          <p:nvPr/>
        </p:nvPicPr>
        <p:blipFill>
          <a:blip r:embed="rId3"/>
          <a:stretch/>
        </p:blipFill>
        <p:spPr>
          <a:xfrm>
            <a:off x="3564000" y="2506680"/>
            <a:ext cx="597600" cy="1045080"/>
          </a:xfrm>
          <a:prstGeom prst="rect">
            <a:avLst/>
          </a:prstGeom>
          <a:ln>
            <a:noFill/>
          </a:ln>
        </p:spPr>
      </p:pic>
      <p:sp>
        <p:nvSpPr>
          <p:cNvPr id="524" name="CustomShape 8"/>
          <p:cNvSpPr/>
          <p:nvPr/>
        </p:nvSpPr>
        <p:spPr>
          <a:xfrm>
            <a:off x="1803600" y="6356520"/>
            <a:ext cx="49068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2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420819A-F0F8-4B0D-BDAD-3FFFB73AC54A}" type="slidenum">
              <a:rPr lang="fr-FR" sz="900" b="0" strike="noStrike" spc="-1">
                <a:solidFill>
                  <a:srgbClr val="8B8B8B"/>
                </a:solidFill>
                <a:uFill>
                  <a:solidFill>
                    <a:srgbClr val="FFFFFF"/>
                  </a:solidFill>
                </a:uFill>
                <a:latin typeface="Calibri"/>
                <a:ea typeface="DejaVu Sans"/>
              </a:rPr>
              <a:t>40</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27"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28" name="CustomShape 3"/>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29" name="CustomShape 4"/>
          <p:cNvSpPr/>
          <p:nvPr/>
        </p:nvSpPr>
        <p:spPr>
          <a:xfrm>
            <a:off x="199080" y="1269000"/>
            <a:ext cx="8862120" cy="1365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Times New Roman"/>
                <a:ea typeface="ヒラギノ角ゴ Pro W3"/>
              </a:rPr>
              <a:t>Deux bases CSV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bulletins de paye (fichier léger)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lignes de paye fusionnées aux bulletins de paye</a:t>
            </a:r>
            <a:endParaRPr lang="fr-FR" sz="1800" b="0" strike="noStrike" spc="-1">
              <a:solidFill>
                <a:srgbClr val="000000"/>
              </a:solidFill>
              <a:uFill>
                <a:solidFill>
                  <a:srgbClr val="FFFFFF"/>
                </a:solidFill>
              </a:uFill>
              <a:latin typeface="Arial"/>
            </a:endParaRPr>
          </a:p>
        </p:txBody>
      </p:sp>
      <p:pic>
        <p:nvPicPr>
          <p:cNvPr id="530" name="Image 1"/>
          <p:cNvPicPr/>
          <p:nvPr/>
        </p:nvPicPr>
        <p:blipFill>
          <a:blip r:embed="rId2"/>
          <a:srcRect l="-95" t="47" r="29905" b="85897"/>
          <a:stretch/>
        </p:blipFill>
        <p:spPr>
          <a:xfrm>
            <a:off x="521280" y="2940480"/>
            <a:ext cx="6964560" cy="869760"/>
          </a:xfrm>
          <a:prstGeom prst="rect">
            <a:avLst/>
          </a:prstGeom>
          <a:ln>
            <a:noFill/>
          </a:ln>
        </p:spPr>
      </p:pic>
      <p:sp>
        <p:nvSpPr>
          <p:cNvPr id="531" name="CustomShape 5"/>
          <p:cNvSpPr/>
          <p:nvPr/>
        </p:nvSpPr>
        <p:spPr>
          <a:xfrm rot="21518400">
            <a:off x="5114880" y="3031200"/>
            <a:ext cx="528840" cy="35460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32" name="CustomShape 6"/>
          <p:cNvSpPr/>
          <p:nvPr/>
        </p:nvSpPr>
        <p:spPr>
          <a:xfrm>
            <a:off x="3938760" y="3837600"/>
            <a:ext cx="2518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Accès aux bases</a:t>
            </a:r>
            <a:endParaRPr lang="fr-FR" sz="1800" b="0" strike="noStrike" spc="-1">
              <a:solidFill>
                <a:srgbClr val="000000"/>
              </a:solidFill>
              <a:uFill>
                <a:solidFill>
                  <a:srgbClr val="FFFFFF"/>
                </a:solidFill>
              </a:uFill>
              <a:latin typeface="Arial"/>
            </a:endParaRPr>
          </a:p>
        </p:txBody>
      </p:sp>
      <p:sp>
        <p:nvSpPr>
          <p:cNvPr id="53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34" name="CustomShape 8"/>
          <p:cNvSpPr/>
          <p:nvPr/>
        </p:nvSpPr>
        <p:spPr>
          <a:xfrm>
            <a:off x="1459800" y="6379560"/>
            <a:ext cx="5536080" cy="3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3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37878A-2CA3-4CDF-82C5-E7B38AD2ACC5}" type="slidenum">
              <a:rPr lang="fr-FR" sz="900" b="0" strike="noStrike" spc="-1">
                <a:solidFill>
                  <a:srgbClr val="8B8B8B"/>
                </a:solidFill>
                <a:uFill>
                  <a:solidFill>
                    <a:srgbClr val="FFFFFF"/>
                  </a:solidFill>
                </a:uFill>
                <a:latin typeface="Calibri"/>
                <a:ea typeface="DejaVu Sans"/>
              </a:rPr>
              <a:t>41</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Image 297"/>
          <p:cNvPicPr/>
          <p:nvPr/>
        </p:nvPicPr>
        <p:blipFill>
          <a:blip r:embed="rId2"/>
          <a:stretch/>
        </p:blipFill>
        <p:spPr>
          <a:xfrm>
            <a:off x="199080" y="1170720"/>
            <a:ext cx="8890200" cy="1649160"/>
          </a:xfrm>
          <a:prstGeom prst="rect">
            <a:avLst/>
          </a:prstGeom>
          <a:ln>
            <a:noFill/>
          </a:ln>
        </p:spPr>
      </p:pic>
      <p:sp>
        <p:nvSpPr>
          <p:cNvPr id="537" name="CustomShape 1"/>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38" name="CustomShape 2"/>
          <p:cNvSpPr/>
          <p:nvPr/>
        </p:nvSpPr>
        <p:spPr>
          <a:xfrm>
            <a:off x="1492200" y="3467880"/>
            <a:ext cx="6854760" cy="207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DejaVu Sans"/>
              </a:rPr>
              <a:t>Les bases CSV sont lisibles sous Excel (Windows) ou Calc (poste dédié Linux).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Elles sont directement générées sur la clé USB3.</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Recopier les bases de données de la clé USB3 sur votre PC Windows</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39" name="CustomShape 3"/>
          <p:cNvSpPr/>
          <p:nvPr/>
        </p:nvSpPr>
        <p:spPr>
          <a:xfrm>
            <a:off x="1602360" y="6356520"/>
            <a:ext cx="5166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40"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0F19B4A-D265-4AE5-9EA6-B6ED9DF9F64B}" type="slidenum">
              <a:rPr lang="fr-FR" sz="900" b="0" strike="noStrike" spc="-1">
                <a:solidFill>
                  <a:srgbClr val="8B8B8B"/>
                </a:solidFill>
                <a:uFill>
                  <a:solidFill>
                    <a:srgbClr val="FFFFFF"/>
                  </a:solidFill>
                </a:uFill>
                <a:latin typeface="Calibri"/>
                <a:ea typeface="DejaVu Sans"/>
              </a:rPr>
              <a:t>42</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Image 300"/>
          <p:cNvPicPr/>
          <p:nvPr/>
        </p:nvPicPr>
        <p:blipFill>
          <a:blip r:embed="rId2"/>
          <a:srcRect r="69413"/>
          <a:stretch/>
        </p:blipFill>
        <p:spPr>
          <a:xfrm>
            <a:off x="199080" y="1124640"/>
            <a:ext cx="8690760" cy="3670200"/>
          </a:xfrm>
          <a:prstGeom prst="rect">
            <a:avLst/>
          </a:prstGeom>
          <a:ln>
            <a:noFill/>
          </a:ln>
        </p:spPr>
      </p:pic>
      <p:sp>
        <p:nvSpPr>
          <p:cNvPr id="542" name="CustomShape 1"/>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1800" b="0" strike="noStrike" spc="-1">
              <a:solidFill>
                <a:srgbClr val="000000"/>
              </a:solidFill>
              <a:uFill>
                <a:solidFill>
                  <a:srgbClr val="FFFFFF"/>
                </a:solidFill>
              </a:uFill>
              <a:latin typeface="Arial"/>
            </a:endParaRPr>
          </a:p>
        </p:txBody>
      </p:sp>
      <p:sp>
        <p:nvSpPr>
          <p:cNvPr id="543" name="CustomShape 2"/>
          <p:cNvSpPr/>
          <p:nvPr/>
        </p:nvSpPr>
        <p:spPr>
          <a:xfrm>
            <a:off x="199080" y="4600440"/>
            <a:ext cx="8690760" cy="149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Arial"/>
                <a:ea typeface="DejaVu Sans"/>
              </a:rPr>
              <a:t>Le traitement (TCD…) est réalisé sur les postes PC Windows (Excel).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44"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45" name="CustomShape 4"/>
          <p:cNvSpPr/>
          <p:nvPr/>
        </p:nvSpPr>
        <p:spPr>
          <a:xfrm>
            <a:off x="2080440" y="6356520"/>
            <a:ext cx="4890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46"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32874BB-255B-4E2E-AEFD-414520BC5F5D}" type="slidenum">
              <a:rPr lang="fr-FR" sz="900" b="0" strike="noStrike" spc="-1">
                <a:solidFill>
                  <a:srgbClr val="8B8B8B"/>
                </a:solidFill>
                <a:uFill>
                  <a:solidFill>
                    <a:srgbClr val="FFFFFF"/>
                  </a:solidFill>
                </a:uFill>
                <a:latin typeface="Calibri"/>
                <a:ea typeface="DejaVu Sans"/>
              </a:rPr>
              <a:t>43</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251640" y="1124640"/>
            <a:ext cx="8226720" cy="4692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Altaïr crée deux bases en au format CSV au format CSV lisible sous Excel (ou Calc)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Catégorie de ligne de paye : voir la traduction du codage dans l’Aide.</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Ces deux bases peuvent être utilisées pour des tableaux croisés dynamiques sous Excel.</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p:txBody>
      </p:sp>
      <p:sp>
        <p:nvSpPr>
          <p:cNvPr id="548"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49"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0" name="CustomShape 4"/>
          <p:cNvSpPr/>
          <p:nvPr/>
        </p:nvSpPr>
        <p:spPr>
          <a:xfrm>
            <a:off x="774360" y="231696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1" name="CustomShape 5"/>
          <p:cNvSpPr/>
          <p:nvPr/>
        </p:nvSpPr>
        <p:spPr>
          <a:xfrm>
            <a:off x="774360" y="340344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2" name="CustomShape 6"/>
          <p:cNvSpPr/>
          <p:nvPr/>
        </p:nvSpPr>
        <p:spPr>
          <a:xfrm>
            <a:off x="1974960" y="6391440"/>
            <a:ext cx="4780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3"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4D3BD3-9916-4040-BE65-2AE09EC6C759}" type="slidenum">
              <a:rPr lang="fr-FR" sz="900" b="0" strike="noStrike" spc="-1">
                <a:solidFill>
                  <a:srgbClr val="8B8B8B"/>
                </a:solidFill>
                <a:uFill>
                  <a:solidFill>
                    <a:srgbClr val="FFFFFF"/>
                  </a:solidFill>
                </a:uFill>
                <a:latin typeface="Calibri"/>
                <a:ea typeface="DejaVu Sans"/>
              </a:rPr>
              <a:t>44</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1"/>
          <p:cNvSpPr/>
          <p:nvPr/>
        </p:nvSpPr>
        <p:spPr>
          <a:xfrm>
            <a:off x="251640" y="1124640"/>
            <a:ext cx="8418960" cy="52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DejaVu Sans"/>
              </a:rPr>
              <a:t>Altaïr propose plusieurs modalités de création</a:t>
            </a:r>
            <a:r>
              <a:rPr lang="fr-FR" sz="1800" b="0" u="sng" strike="noStrike" spc="-1">
                <a:solidFill>
                  <a:srgbClr val="000000"/>
                </a:solidFill>
                <a:uFill>
                  <a:solidFill>
                    <a:srgbClr val="FFFFFF"/>
                  </a:solidFill>
                </a:uFill>
                <a:latin typeface="Arial"/>
                <a:ea typeface="DejaVu Sans"/>
              </a:rPr>
              <a:t> des données </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Standard</a:t>
            </a:r>
            <a:r>
              <a:rPr lang="fr-FR" sz="1800" b="0" strike="noStrike" spc="-1">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Cumulative</a:t>
            </a:r>
            <a:r>
              <a:rPr lang="fr-FR" sz="1800" b="0" strike="noStrike" spc="-1">
                <a:solidFill>
                  <a:srgbClr val="000000"/>
                </a:solidFill>
                <a:uFill>
                  <a:solidFill>
                    <a:srgbClr val="FFFFFF"/>
                  </a:solidFill>
                </a:uFill>
                <a:latin typeface="Arial"/>
                <a:ea typeface="ヒラギノ角ゴ Pro W3"/>
              </a:rPr>
              <a:t> : Empile les données les unes sur les autres dans la même base CSV.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a:t>
            </a:r>
            <a:r>
              <a:rPr lang="fr-FR" sz="1800" b="0" strike="noStrike" spc="-1">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 plus </a:t>
            </a:r>
            <a:r>
              <a:rPr lang="fr-FR" sz="1800" b="0" strike="noStrike" spc="-1">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5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56"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7" name="CustomShape 4"/>
          <p:cNvSpPr/>
          <p:nvPr/>
        </p:nvSpPr>
        <p:spPr>
          <a:xfrm>
            <a:off x="369000" y="4290120"/>
            <a:ext cx="8774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p:txBody>
      </p:sp>
      <p:sp>
        <p:nvSpPr>
          <p:cNvPr id="558" name="CustomShape 5"/>
          <p:cNvSpPr/>
          <p:nvPr/>
        </p:nvSpPr>
        <p:spPr>
          <a:xfrm>
            <a:off x="1795320" y="6410160"/>
            <a:ext cx="4915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9"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2585A4D-EC32-4C70-B54A-EC665F8E3355}" type="slidenum">
              <a:rPr lang="fr-FR" sz="900" b="0" strike="noStrike" spc="-1">
                <a:solidFill>
                  <a:srgbClr val="8B8B8B"/>
                </a:solidFill>
                <a:uFill>
                  <a:solidFill>
                    <a:srgbClr val="FFFFFF"/>
                  </a:solidFill>
                </a:uFill>
                <a:latin typeface="Calibri"/>
                <a:ea typeface="DejaVu Sans"/>
              </a:rPr>
              <a:t>45</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61"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Calibri"/>
                <a:ea typeface="ヒラギノ角ゴ Pro W3"/>
              </a:rPr>
              <a:t>Guide méthodologique  : Extraction des données  Altaï – F. Nicol et  V. Le Boudec –  7-8-9 mars 2017</a:t>
            </a:r>
            <a:endParaRPr lang="fr-FR" sz="1800" b="0" strike="noStrike" spc="-1">
              <a:solidFill>
                <a:srgbClr val="000000"/>
              </a:solidFill>
              <a:uFill>
                <a:solidFill>
                  <a:srgbClr val="FFFFFF"/>
                </a:solidFill>
              </a:uFill>
              <a:latin typeface="Arial"/>
            </a:endParaRPr>
          </a:p>
        </p:txBody>
      </p:sp>
      <p:sp>
        <p:nvSpPr>
          <p:cNvPr id="562"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63" name="CustomShape 4"/>
          <p:cNvSpPr/>
          <p:nvPr/>
        </p:nvSpPr>
        <p:spPr>
          <a:xfrm>
            <a:off x="214560" y="188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1800" b="0" strike="noStrike" spc="-1">
              <a:solidFill>
                <a:srgbClr val="000000"/>
              </a:solidFill>
              <a:uFill>
                <a:solidFill>
                  <a:srgbClr val="FFFFFF"/>
                </a:solidFill>
              </a:uFill>
              <a:latin typeface="Arial"/>
            </a:endParaRPr>
          </a:p>
        </p:txBody>
      </p:sp>
      <p:sp>
        <p:nvSpPr>
          <p:cNvPr id="564" name="CustomShape 5"/>
          <p:cNvSpPr/>
          <p:nvPr/>
        </p:nvSpPr>
        <p:spPr>
          <a:xfrm>
            <a:off x="1332000" y="6410160"/>
            <a:ext cx="53348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65"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D07D74C-8541-4A5D-AAE2-6ACC2EB4C81C}" type="slidenum">
              <a:rPr lang="fr-FR" sz="900" b="0" strike="noStrike" spc="-1">
                <a:solidFill>
                  <a:srgbClr val="8B8B8B"/>
                </a:solidFill>
                <a:uFill>
                  <a:solidFill>
                    <a:srgbClr val="FFFFFF"/>
                  </a:solidFill>
                </a:uFill>
                <a:latin typeface="Calibri"/>
                <a:ea typeface="DejaVu Sans"/>
              </a:rPr>
              <a:t>46</a:t>
            </a:fld>
            <a:endParaRPr lang="fr-FR" sz="1800" b="0" strike="noStrike" spc="-1">
              <a:solidFill>
                <a:srgbClr val="000000"/>
              </a:solidFill>
              <a:uFill>
                <a:solidFill>
                  <a:srgbClr val="FFFFFF"/>
                </a:solidFill>
              </a:uFill>
              <a:latin typeface="Arial"/>
            </a:endParaRPr>
          </a:p>
        </p:txBody>
      </p:sp>
      <p:sp>
        <p:nvSpPr>
          <p:cNvPr id="566" name="CustomShape 7"/>
          <p:cNvSpPr/>
          <p:nvPr/>
        </p:nvSpPr>
        <p:spPr>
          <a:xfrm>
            <a:off x="131400" y="855360"/>
            <a:ext cx="89733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ea typeface="DejaVu Sans"/>
              </a:rPr>
              <a:t>Le menu « Editer » permet l’extraction des bulletins de paye.</a:t>
            </a:r>
            <a:endParaRPr lang="fr-FR" sz="1800" b="0" strike="noStrike" spc="-1">
              <a:solidFill>
                <a:srgbClr val="000000"/>
              </a:solidFill>
              <a:uFill>
                <a:solidFill>
                  <a:srgbClr val="FFFFFF"/>
                </a:solidFill>
              </a:uFill>
              <a:latin typeface="Arial"/>
            </a:endParaRPr>
          </a:p>
        </p:txBody>
      </p:sp>
      <p:sp>
        <p:nvSpPr>
          <p:cNvPr id="567" name="CustomShape 8"/>
          <p:cNvSpPr/>
          <p:nvPr/>
        </p:nvSpPr>
        <p:spPr>
          <a:xfrm>
            <a:off x="306720" y="2056680"/>
            <a:ext cx="466236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Calibri"/>
                <a:ea typeface="DejaVu Sans"/>
              </a:rPr>
              <a:t>Cliquer sur Editer puis « Extraire des bulletins » (ou touches Ctrl + P)</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Trois lignes à disposition pour rentrer le matricules de l’agent, suivi du mois du bulletin et de l’année. Exemple :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0651 H-8-2012</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 Bulletin d’août 2012 pour l’agent 651 H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Possibilité d’intervalles pour les mois et les années avec des points de suspension : 	0651 H-8…12-2008…2012</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Calibri"/>
                <a:ea typeface="DejaVu Sans"/>
              </a:rPr>
              <a:t>En survolant les libellés Matricules, une bulle de mode d’emploi apparaît.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pic>
        <p:nvPicPr>
          <p:cNvPr id="568" name="Image 3"/>
          <p:cNvPicPr/>
          <p:nvPr/>
        </p:nvPicPr>
        <p:blipFill>
          <a:blip r:embed="rId2"/>
          <a:srcRect l="1109"/>
          <a:stretch/>
        </p:blipFill>
        <p:spPr>
          <a:xfrm>
            <a:off x="5155560" y="1506600"/>
            <a:ext cx="3949200" cy="3714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
          <p:cNvSpPr/>
          <p:nvPr/>
        </p:nvSpPr>
        <p:spPr>
          <a:xfrm>
            <a:off x="1866600" y="6381720"/>
            <a:ext cx="4792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70"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2E73AE0-045B-4337-BCD5-F55DC408C737}" type="slidenum">
              <a:rPr lang="fr-FR" sz="900" b="0" strike="noStrike" spc="-1">
                <a:solidFill>
                  <a:srgbClr val="8B8B8B"/>
                </a:solidFill>
                <a:uFill>
                  <a:solidFill>
                    <a:srgbClr val="FFFFFF"/>
                  </a:solidFill>
                </a:uFill>
                <a:latin typeface="Calibri"/>
                <a:ea typeface="DejaVu Sans"/>
              </a:rPr>
              <a:t>47</a:t>
            </a:fld>
            <a:endParaRPr lang="fr-FR" sz="1800" b="0" strike="noStrike" spc="-1">
              <a:solidFill>
                <a:srgbClr val="000000"/>
              </a:solidFill>
              <a:uFill>
                <a:solidFill>
                  <a:srgbClr val="FFFFFF"/>
                </a:solidFill>
              </a:uFill>
              <a:latin typeface="Arial"/>
            </a:endParaRPr>
          </a:p>
        </p:txBody>
      </p:sp>
      <p:pic>
        <p:nvPicPr>
          <p:cNvPr id="571" name="Image 3"/>
          <p:cNvPicPr/>
          <p:nvPr/>
        </p:nvPicPr>
        <p:blipFill>
          <a:blip r:embed="rId2"/>
          <a:srcRect l="1109"/>
          <a:stretch/>
        </p:blipFill>
        <p:spPr>
          <a:xfrm>
            <a:off x="1152720" y="1287000"/>
            <a:ext cx="3949200" cy="3714120"/>
          </a:xfrm>
          <a:prstGeom prst="rect">
            <a:avLst/>
          </a:prstGeom>
          <a:ln>
            <a:noFill/>
          </a:ln>
        </p:spPr>
      </p:pic>
      <p:sp>
        <p:nvSpPr>
          <p:cNvPr id="572" name="CustomShape 3"/>
          <p:cNvSpPr/>
          <p:nvPr/>
        </p:nvSpPr>
        <p:spPr>
          <a:xfrm flipH="1" flipV="1">
            <a:off x="4950000" y="1927080"/>
            <a:ext cx="1188360" cy="7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73" name="CustomShape 4"/>
          <p:cNvSpPr/>
          <p:nvPr/>
        </p:nvSpPr>
        <p:spPr>
          <a:xfrm flipH="1" flipV="1">
            <a:off x="4492800" y="4196520"/>
            <a:ext cx="1732680" cy="8042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74" name="CustomShape 5"/>
          <p:cNvSpPr/>
          <p:nvPr/>
        </p:nvSpPr>
        <p:spPr>
          <a:xfrm flipH="1">
            <a:off x="4130640" y="3524400"/>
            <a:ext cx="1888200" cy="4647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75" name="CustomShape 6"/>
          <p:cNvSpPr/>
          <p:nvPr/>
        </p:nvSpPr>
        <p:spPr>
          <a:xfrm>
            <a:off x="6310440" y="1818720"/>
            <a:ext cx="20001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Effacer</a:t>
            </a:r>
            <a:endParaRPr lang="fr-FR" sz="1800" b="0" strike="noStrike" spc="-1">
              <a:solidFill>
                <a:srgbClr val="000000"/>
              </a:solidFill>
              <a:uFill>
                <a:solidFill>
                  <a:srgbClr val="FFFFFF"/>
                </a:solidFill>
              </a:uFill>
              <a:latin typeface="Arial"/>
            </a:endParaRPr>
          </a:p>
        </p:txBody>
      </p:sp>
      <p:sp>
        <p:nvSpPr>
          <p:cNvPr id="576" name="CustomShape 7"/>
          <p:cNvSpPr/>
          <p:nvPr/>
        </p:nvSpPr>
        <p:spPr>
          <a:xfrm>
            <a:off x="1321920" y="1752480"/>
            <a:ext cx="294048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651 H-1…12-2010…2013</a:t>
            </a:r>
            <a:endParaRPr lang="fr-FR" sz="1800" b="0" strike="noStrike" spc="-1">
              <a:solidFill>
                <a:srgbClr val="000000"/>
              </a:solidFill>
              <a:uFill>
                <a:solidFill>
                  <a:srgbClr val="FFFFFF"/>
                </a:solidFill>
              </a:uFill>
              <a:latin typeface="Arial"/>
            </a:endParaRPr>
          </a:p>
        </p:txBody>
      </p:sp>
      <p:sp>
        <p:nvSpPr>
          <p:cNvPr id="577" name="CustomShape 8"/>
          <p:cNvSpPr/>
          <p:nvPr/>
        </p:nvSpPr>
        <p:spPr>
          <a:xfrm>
            <a:off x="6310440" y="2995200"/>
            <a:ext cx="18849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Sélectionner le répertoire d’exportation des bulletins</a:t>
            </a:r>
            <a:endParaRPr lang="fr-FR" sz="1800" b="0" strike="noStrike" spc="-1">
              <a:solidFill>
                <a:srgbClr val="000000"/>
              </a:solidFill>
              <a:uFill>
                <a:solidFill>
                  <a:srgbClr val="FFFFFF"/>
                </a:solidFill>
              </a:uFill>
              <a:latin typeface="Arial"/>
            </a:endParaRPr>
          </a:p>
        </p:txBody>
      </p:sp>
      <p:sp>
        <p:nvSpPr>
          <p:cNvPr id="578" name="CustomShape 9"/>
          <p:cNvSpPr/>
          <p:nvPr/>
        </p:nvSpPr>
        <p:spPr>
          <a:xfrm>
            <a:off x="6310440" y="4426920"/>
            <a:ext cx="1884960"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Ouvrir le répertoire d’exportation des bulletins (diapo suivante)</a:t>
            </a:r>
            <a:endParaRPr lang="fr-FR" sz="1800" b="0" strike="noStrike" spc="-1">
              <a:solidFill>
                <a:srgbClr val="000000"/>
              </a:solidFill>
              <a:uFill>
                <a:solidFill>
                  <a:srgbClr val="FFFFFF"/>
                </a:solidFill>
              </a:uFill>
              <a:latin typeface="Arial"/>
            </a:endParaRPr>
          </a:p>
        </p:txBody>
      </p:sp>
      <p:sp>
        <p:nvSpPr>
          <p:cNvPr id="579" name="CustomShape 10"/>
          <p:cNvSpPr/>
          <p:nvPr/>
        </p:nvSpPr>
        <p:spPr>
          <a:xfrm>
            <a:off x="214560" y="188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0" name="Image 11"/>
          <p:cNvPicPr/>
          <p:nvPr/>
        </p:nvPicPr>
        <p:blipFill>
          <a:blip r:embed="rId2"/>
          <a:srcRect t="-792" r="45565"/>
          <a:stretch/>
        </p:blipFill>
        <p:spPr>
          <a:xfrm>
            <a:off x="617040" y="929160"/>
            <a:ext cx="4976280" cy="5759280"/>
          </a:xfrm>
          <a:prstGeom prst="rect">
            <a:avLst/>
          </a:prstGeom>
          <a:ln>
            <a:noFill/>
          </a:ln>
        </p:spPr>
      </p:pic>
      <p:sp>
        <p:nvSpPr>
          <p:cNvPr id="581" name="CustomShape 1"/>
          <p:cNvSpPr/>
          <p:nvPr/>
        </p:nvSpPr>
        <p:spPr>
          <a:xfrm>
            <a:off x="6125760" y="1473840"/>
            <a:ext cx="2591280" cy="33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Les bulletins de paye sont au format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Ils peuvent eux-mêmes être importés dans l’interface pour obtenir la sous-base des bulletins/lignes de paye sélectionné(e)s</a:t>
            </a:r>
            <a:endParaRPr lang="fr-FR" sz="1800" b="0" strike="noStrike" spc="-1">
              <a:solidFill>
                <a:srgbClr val="000000"/>
              </a:solidFill>
              <a:uFill>
                <a:solidFill>
                  <a:srgbClr val="FFFFFF"/>
                </a:solidFill>
              </a:uFill>
              <a:latin typeface="Arial"/>
            </a:endParaRPr>
          </a:p>
        </p:txBody>
      </p:sp>
      <p:sp>
        <p:nvSpPr>
          <p:cNvPr id="582" name="CustomShape 2"/>
          <p:cNvSpPr/>
          <p:nvPr/>
        </p:nvSpPr>
        <p:spPr>
          <a:xfrm>
            <a:off x="214560" y="188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bulletins extraits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584"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585"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86"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87"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88" name="CustomShape 6"/>
          <p:cNvSpPr/>
          <p:nvPr/>
        </p:nvSpPr>
        <p:spPr>
          <a:xfrm>
            <a:off x="125640" y="1229040"/>
            <a:ext cx="8655120" cy="527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uFill>
                  <a:solidFill>
                    <a:srgbClr val="FFFFFF"/>
                  </a:solidFill>
                </a:uFill>
                <a:latin typeface="Arial"/>
                <a:ea typeface="ヒラギノ角ゴ Pro W3"/>
              </a:rPr>
              <a:t>.arch</a:t>
            </a:r>
            <a:r>
              <a:rPr lang="fr-FR" sz="2000" b="0" strike="noStrike" spc="-1">
                <a:solidFill>
                  <a:srgbClr val="44546A"/>
                </a:solidFill>
                <a:uFill>
                  <a:solidFill>
                    <a:srgbClr val="FFFFFF"/>
                  </a:solidFill>
                </a:uFill>
                <a:latin typeface="Arial"/>
                <a:ea typeface="ヒラギノ角ゴ Pro W3"/>
              </a:rPr>
              <a:t> permettant de restituer toutes les données, les projets </a:t>
            </a:r>
            <a:r>
              <a:rPr lang="fr-FR" sz="2000" b="1" strike="noStrike" spc="-1">
                <a:solidFill>
                  <a:srgbClr val="44546A"/>
                </a:solidFill>
                <a:uFill>
                  <a:solidFill>
                    <a:srgbClr val="FFFFFF"/>
                  </a:solidFill>
                </a:uFill>
                <a:latin typeface="Arial"/>
                <a:ea typeface="ヒラギノ角ゴ Pro W3"/>
              </a:rPr>
              <a:t>.alt</a:t>
            </a:r>
            <a:r>
              <a:rPr lang="fr-FR" sz="2000" b="0" strike="noStrike" spc="-1">
                <a:solidFill>
                  <a:srgbClr val="44546A"/>
                </a:solidFill>
                <a:uFill>
                  <a:solidFill>
                    <a:srgbClr val="FFFFFF"/>
                  </a:solidFill>
                </a:uFill>
                <a:latin typeface="Arial"/>
                <a:ea typeface="ヒラギノ角ゴ Pro W3"/>
              </a:rPr>
              <a:t> et les rapports d’analyse.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Mode opératoire pour l’archivage et la restauration les données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Dialogue des paramètres 	</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Cocher la case Données tableur (=bases CSV) ou la case Bases XML (=bases de paye), ou la case 	Tout, selon l’étendue de l’archivage souhaité et cliquer sur  	Accepter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Puis Fichier &gt; Archiver ou icône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89"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4AD7369-F379-42C4-AACB-813E730761E8}" type="slidenum">
              <a:rPr lang="fr-FR" sz="900" b="0" strike="noStrike" spc="-1">
                <a:solidFill>
                  <a:srgbClr val="8B8B8B"/>
                </a:solidFill>
                <a:uFill>
                  <a:solidFill>
                    <a:srgbClr val="FFFFFF"/>
                  </a:solidFill>
                </a:uFill>
                <a:latin typeface="Calibri"/>
                <a:ea typeface="DejaVu Sans"/>
              </a:rPr>
              <a:t>49</a:t>
            </a:fld>
            <a:endParaRPr lang="fr-FR" sz="1800" b="0" strike="noStrike" spc="-1">
              <a:solidFill>
                <a:srgbClr val="000000"/>
              </a:solidFill>
              <a:uFill>
                <a:solidFill>
                  <a:srgbClr val="FFFFFF"/>
                </a:solidFill>
              </a:uFill>
              <a:latin typeface="Arial"/>
            </a:endParaRPr>
          </a:p>
        </p:txBody>
      </p:sp>
      <p:pic>
        <p:nvPicPr>
          <p:cNvPr id="590" name="Image 8"/>
          <p:cNvPicPr/>
          <p:nvPr/>
        </p:nvPicPr>
        <p:blipFill>
          <a:blip r:embed="rId2"/>
          <a:stretch/>
        </p:blipFill>
        <p:spPr>
          <a:xfrm>
            <a:off x="356400" y="2479680"/>
            <a:ext cx="8121240" cy="1137960"/>
          </a:xfrm>
          <a:prstGeom prst="rect">
            <a:avLst/>
          </a:prstGeom>
          <a:ln>
            <a:noFill/>
          </a:ln>
        </p:spPr>
      </p:pic>
      <p:sp>
        <p:nvSpPr>
          <p:cNvPr id="591" name="CustomShape 8"/>
          <p:cNvSpPr/>
          <p:nvPr/>
        </p:nvSpPr>
        <p:spPr>
          <a:xfrm>
            <a:off x="676080" y="45154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2" name="Image 19"/>
          <p:cNvPicPr/>
          <p:nvPr/>
        </p:nvPicPr>
        <p:blipFill>
          <a:blip r:embed="rId2"/>
          <a:srcRect l="17385" t="37029" r="77500" b="22769"/>
          <a:stretch/>
        </p:blipFill>
        <p:spPr>
          <a:xfrm>
            <a:off x="4803840" y="5832360"/>
            <a:ext cx="412920" cy="456120"/>
          </a:xfrm>
          <a:prstGeom prst="rect">
            <a:avLst/>
          </a:prstGeom>
          <a:ln>
            <a:noFill/>
          </a:ln>
        </p:spPr>
      </p:pic>
      <p:sp>
        <p:nvSpPr>
          <p:cNvPr id="593" name="CustomShape 9"/>
          <p:cNvSpPr/>
          <p:nvPr/>
        </p:nvSpPr>
        <p:spPr>
          <a:xfrm>
            <a:off x="676080" y="60130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4" name="Image 8"/>
          <p:cNvPicPr/>
          <p:nvPr/>
        </p:nvPicPr>
        <p:blipFill>
          <a:blip r:embed="rId2"/>
          <a:srcRect l="82034" t="41398" r="12789" b="27599"/>
          <a:stretch/>
        </p:blipFill>
        <p:spPr>
          <a:xfrm>
            <a:off x="4034160" y="4394520"/>
            <a:ext cx="418680" cy="351720"/>
          </a:xfrm>
          <a:prstGeom prst="rect">
            <a:avLst/>
          </a:prstGeom>
          <a:ln>
            <a:noFill/>
          </a:ln>
        </p:spPr>
      </p:pic>
      <p:sp>
        <p:nvSpPr>
          <p:cNvPr id="595"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fr-FR" sz="4400" b="0" strike="noStrike" spc="-1">
                <a:solidFill>
                  <a:srgbClr val="000000"/>
                </a:solidFill>
                <a:uFill>
                  <a:solidFill>
                    <a:srgbClr val="FFFFFF"/>
                  </a:solidFill>
                </a:uFill>
                <a:latin typeface="Calibri"/>
                <a:ea typeface="DejaVu Sans"/>
              </a:rPr>
              <a:t>.</a:t>
            </a:r>
            <a:endParaRPr lang="fr-FR" sz="1800" b="0" strike="noStrike" spc="-1">
              <a:solidFill>
                <a:srgbClr val="000000"/>
              </a:solidFill>
              <a:uFill>
                <a:solidFill>
                  <a:srgbClr val="FFFFFF"/>
                </a:solidFill>
              </a:uFill>
              <a:latin typeface="Arial"/>
            </a:endParaRPr>
          </a:p>
        </p:txBody>
      </p:sp>
      <p:sp>
        <p:nvSpPr>
          <p:cNvPr id="177" name="CustomShape 2"/>
          <p:cNvSpPr/>
          <p:nvPr/>
        </p:nvSpPr>
        <p:spPr>
          <a:xfrm>
            <a:off x="457200" y="1661040"/>
            <a:ext cx="463068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Un écran noir peut très occasionnellement apparaître à la connexion.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Se déconnecter alors en appuyant simultanément sur les touches </a:t>
            </a:r>
            <a:r>
              <a:rPr lang="fr-FR" sz="1800" b="1" strike="noStrike" spc="-1">
                <a:solidFill>
                  <a:srgbClr val="000000"/>
                </a:solidFill>
                <a:uFill>
                  <a:solidFill>
                    <a:srgbClr val="FFFFFF"/>
                  </a:solidFill>
                </a:uFill>
                <a:latin typeface="Calibri"/>
                <a:ea typeface="DejaVu Sans"/>
              </a:rPr>
              <a:t>Ctrl + Alt + Suppr.</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Calibri"/>
                <a:ea typeface="DejaVu Sans"/>
              </a:rPr>
              <a:t>Puis cliquer sur Logout </a:t>
            </a:r>
            <a:r>
              <a:rPr lang="fr-FR" sz="1800" b="0" strike="noStrike" spc="-1">
                <a:solidFill>
                  <a:srgbClr val="000000"/>
                </a:solidFill>
                <a:uFill>
                  <a:solidFill>
                    <a:srgbClr val="FFFFFF"/>
                  </a:solidFill>
                </a:uFill>
                <a:latin typeface="Calibri"/>
                <a:ea typeface="DejaVu Sans"/>
              </a:rPr>
              <a:t>comme ci-contre.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L’écran de connexion réapparaît.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La deuxième connexion fonctionne toujours.</a:t>
            </a:r>
            <a:endParaRPr lang="fr-FR" sz="1800" b="0" strike="noStrike" spc="-1">
              <a:solidFill>
                <a:srgbClr val="000000"/>
              </a:solidFill>
              <a:uFill>
                <a:solidFill>
                  <a:srgbClr val="FFFFFF"/>
                </a:solidFill>
              </a:uFill>
              <a:latin typeface="Arial"/>
            </a:endParaRPr>
          </a:p>
        </p:txBody>
      </p:sp>
      <p:pic>
        <p:nvPicPr>
          <p:cNvPr id="178" name="Image 3"/>
          <p:cNvPicPr/>
          <p:nvPr/>
        </p:nvPicPr>
        <p:blipFill>
          <a:blip r:embed="rId2"/>
          <a:srcRect l="34382" t="26335" r="33900" b="30385"/>
          <a:stretch/>
        </p:blipFill>
        <p:spPr>
          <a:xfrm>
            <a:off x="6067800" y="1416600"/>
            <a:ext cx="2700000" cy="2216160"/>
          </a:xfrm>
          <a:prstGeom prst="rect">
            <a:avLst/>
          </a:prstGeom>
          <a:ln>
            <a:noFill/>
          </a:ln>
        </p:spPr>
      </p:pic>
      <p:pic>
        <p:nvPicPr>
          <p:cNvPr id="179" name="Image 4"/>
          <p:cNvPicPr/>
          <p:nvPr/>
        </p:nvPicPr>
        <p:blipFill>
          <a:blip r:embed="rId3"/>
          <a:srcRect l="22248" t="12661" r="21602" b="19313"/>
          <a:stretch/>
        </p:blipFill>
        <p:spPr>
          <a:xfrm>
            <a:off x="5285160" y="4063680"/>
            <a:ext cx="3755880" cy="2558880"/>
          </a:xfrm>
          <a:prstGeom prst="rect">
            <a:avLst/>
          </a:prstGeom>
          <a:ln>
            <a:noFill/>
          </a:ln>
        </p:spPr>
      </p:pic>
      <p:sp>
        <p:nvSpPr>
          <p:cNvPr id="180" name="CustomShape 3"/>
          <p:cNvSpPr/>
          <p:nvPr/>
        </p:nvSpPr>
        <p:spPr>
          <a:xfrm>
            <a:off x="42480" y="3405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En CAS DE PROBLème de CONNEXION AU BUREAU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81" name="CustomShape 4"/>
          <p:cNvSpPr/>
          <p:nvPr/>
        </p:nvSpPr>
        <p:spPr>
          <a:xfrm>
            <a:off x="275400" y="638460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CustomShape 1"/>
          <p:cNvSpPr/>
          <p:nvPr/>
        </p:nvSpPr>
        <p:spPr>
          <a:xfrm>
            <a:off x="1114920" y="6449040"/>
            <a:ext cx="56275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97"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6A391F-FC98-4753-A356-C0F8F9208317}" type="slidenum">
              <a:rPr lang="fr-FR" sz="900" b="0" strike="noStrike" spc="-1">
                <a:solidFill>
                  <a:srgbClr val="8B8B8B"/>
                </a:solidFill>
                <a:uFill>
                  <a:solidFill>
                    <a:srgbClr val="FFFFFF"/>
                  </a:solidFill>
                </a:uFill>
                <a:latin typeface="Calibri"/>
                <a:ea typeface="DejaVu Sans"/>
              </a:rPr>
              <a:t>50</a:t>
            </a:fld>
            <a:endParaRPr lang="fr-FR" sz="1800" b="0" strike="noStrike" spc="-1">
              <a:solidFill>
                <a:srgbClr val="000000"/>
              </a:solidFill>
              <a:uFill>
                <a:solidFill>
                  <a:srgbClr val="FFFFFF"/>
                </a:solidFill>
              </a:uFill>
              <a:latin typeface="Arial"/>
            </a:endParaRPr>
          </a:p>
        </p:txBody>
      </p:sp>
      <p:pic>
        <p:nvPicPr>
          <p:cNvPr id="598" name="Image 3"/>
          <p:cNvPicPr/>
          <p:nvPr/>
        </p:nvPicPr>
        <p:blipFill>
          <a:blip r:embed="rId2"/>
          <a:stretch/>
        </p:blipFill>
        <p:spPr>
          <a:xfrm>
            <a:off x="1114920" y="43560"/>
            <a:ext cx="6913080" cy="649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600"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601"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02"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03"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Désarchiver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04" name="CustomShape 6"/>
          <p:cNvSpPr/>
          <p:nvPr/>
        </p:nvSpPr>
        <p:spPr>
          <a:xfrm>
            <a:off x="243000" y="994680"/>
            <a:ext cx="8655120" cy="588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Restaurer les données XHL archivées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0" strike="noStrike" spc="-1">
                <a:solidFill>
                  <a:srgbClr val="44546A"/>
                </a:solidFill>
                <a:uFill>
                  <a:solidFill>
                    <a:srgbClr val="FFFFFF"/>
                  </a:solidFill>
                </a:uFill>
                <a:latin typeface="Arial"/>
                <a:ea typeface="ヒラギノ角ゴ Pro W3"/>
              </a:rPr>
              <a:t>Ouvrir le dialogue de configuration, dans l’encadré Archivage cliquer dans l’encadré </a:t>
            </a:r>
            <a:r>
              <a:rPr lang="fr-FR" sz="2000" b="1" strike="noStrike" spc="-1">
                <a:solidFill>
                  <a:srgbClr val="44546A"/>
                </a:solidFill>
                <a:uFill>
                  <a:solidFill>
                    <a:srgbClr val="FFFFFF"/>
                  </a:solidFill>
                </a:uFill>
                <a:latin typeface="Arial"/>
                <a:ea typeface="ヒラギノ角ゴ Pro W3"/>
              </a:rPr>
              <a:t>Archivage et Restauration</a:t>
            </a:r>
            <a:r>
              <a:rPr lang="fr-FR" sz="2000" b="0" strike="noStrike" spc="-1">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1" strike="noStrike" spc="-1">
                <a:solidFill>
                  <a:srgbClr val="000000"/>
                </a:solidFill>
                <a:uFill>
                  <a:solidFill>
                    <a:srgbClr val="FFFFFF"/>
                  </a:solidFill>
                </a:uFill>
                <a:latin typeface="Arial"/>
                <a:ea typeface="ヒラギノ角ゴ Pro W3"/>
              </a:rPr>
              <a:t>Fichier</a:t>
            </a:r>
            <a:r>
              <a:rPr lang="fr-FR" sz="2000" b="1" strike="noStrike" spc="-1">
                <a:solidFill>
                  <a:srgbClr val="44546A"/>
                </a:solidFill>
                <a:uFill>
                  <a:solidFill>
                    <a:srgbClr val="FFFFFF"/>
                  </a:solidFill>
                </a:uFill>
                <a:latin typeface="Arial"/>
                <a:ea typeface="ヒラギノ角ゴ Pro W3"/>
              </a:rPr>
              <a:t> &gt; Désarchiver ou icône correspondante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Décompression sur la clef USB3 dédiée.</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Les rapports, leurs données auxiliaires et le projet sont toujours désarchivés.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605" name="CustomShape 7"/>
          <p:cNvSpPr/>
          <p:nvPr/>
        </p:nvSpPr>
        <p:spPr>
          <a:xfrm>
            <a:off x="1652760" y="6427800"/>
            <a:ext cx="55054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06"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3E3EEB7-EB41-471F-B4D3-26852ED917FC}" type="slidenum">
              <a:rPr lang="fr-FR" sz="900" b="0" strike="noStrike" spc="-1">
                <a:solidFill>
                  <a:srgbClr val="8B8B8B"/>
                </a:solidFill>
                <a:uFill>
                  <a:solidFill>
                    <a:srgbClr val="FFFFFF"/>
                  </a:solidFill>
                </a:uFill>
                <a:latin typeface="Calibri"/>
                <a:ea typeface="DejaVu Sans"/>
              </a:rPr>
              <a:t>51</a:t>
            </a:fld>
            <a:endParaRPr lang="fr-FR" sz="1800" b="0" strike="noStrike" spc="-1">
              <a:solidFill>
                <a:srgbClr val="000000"/>
              </a:solidFill>
              <a:uFill>
                <a:solidFill>
                  <a:srgbClr val="FFFFFF"/>
                </a:solidFill>
              </a:uFill>
              <a:latin typeface="Arial"/>
            </a:endParaRPr>
          </a:p>
        </p:txBody>
      </p:sp>
      <p:sp>
        <p:nvSpPr>
          <p:cNvPr id="607" name="CustomShape 9"/>
          <p:cNvSpPr/>
          <p:nvPr/>
        </p:nvSpPr>
        <p:spPr>
          <a:xfrm>
            <a:off x="442080" y="20084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08" name="CustomShape 10"/>
          <p:cNvSpPr/>
          <p:nvPr/>
        </p:nvSpPr>
        <p:spPr>
          <a:xfrm>
            <a:off x="442080" y="3510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9" name="Image 9"/>
          <p:cNvPicPr/>
          <p:nvPr/>
        </p:nvPicPr>
        <p:blipFill>
          <a:blip r:embed="rId2"/>
          <a:stretch/>
        </p:blipFill>
        <p:spPr>
          <a:xfrm>
            <a:off x="546840" y="3944880"/>
            <a:ext cx="8047440" cy="1195560"/>
          </a:xfrm>
          <a:prstGeom prst="rect">
            <a:avLst/>
          </a:prstGeom>
          <a:ln>
            <a:noFill/>
          </a:ln>
        </p:spPr>
      </p:pic>
      <p:sp>
        <p:nvSpPr>
          <p:cNvPr id="610"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11" name="CustomShape 12"/>
          <p:cNvSpPr/>
          <p:nvPr/>
        </p:nvSpPr>
        <p:spPr>
          <a:xfrm flipH="1">
            <a:off x="2613240" y="3793680"/>
            <a:ext cx="360" cy="68040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CustomShape 1"/>
          <p:cNvSpPr/>
          <p:nvPr/>
        </p:nvSpPr>
        <p:spPr>
          <a:xfrm>
            <a:off x="251640" y="1124640"/>
            <a:ext cx="8805600" cy="1913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a:solidFill>
                  <a:srgbClr val="000000"/>
                </a:solidFill>
                <a:uFill>
                  <a:solidFill>
                    <a:srgbClr val="FFFFFF"/>
                  </a:solidFill>
                </a:uFill>
                <a:latin typeface="Arial"/>
                <a:ea typeface="ヒラギノ角ゴ Pro W3"/>
              </a:rPr>
              <a:t>Exporter les bases au format CSV et les rapports d’analyse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ヒラギノ角ゴ Pro W3"/>
              </a:rPr>
              <a:t>	Cliquer sur </a:t>
            </a:r>
            <a:r>
              <a:rPr lang="fr-FR" sz="1800" b="1" strike="noStrike" spc="-1" dirty="0">
                <a:solidFill>
                  <a:srgbClr val="000000"/>
                </a:solidFill>
                <a:uFill>
                  <a:solidFill>
                    <a:srgbClr val="FFFFFF"/>
                  </a:solidFill>
                </a:uFill>
                <a:latin typeface="Arial"/>
                <a:ea typeface="ヒラギノ角ゴ Pro W3"/>
              </a:rPr>
              <a:t>Options </a:t>
            </a:r>
            <a:r>
              <a:rPr lang="fr-FR" sz="1800" b="0" strike="noStrike" spc="-1" dirty="0">
                <a:solidFill>
                  <a:srgbClr val="000000"/>
                </a:solidFill>
                <a:uFill>
                  <a:solidFill>
                    <a:srgbClr val="FFFFFF"/>
                  </a:solidFill>
                </a:uFill>
                <a:latin typeface="Arial"/>
                <a:ea typeface="ヒラギノ角ゴ Pro W3"/>
              </a:rPr>
              <a:t>pour ouvrir le dialogue des paramètres</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ヒラギノ角ゴ Pro W3"/>
              </a:rPr>
              <a:t>	Cliquer sur </a:t>
            </a:r>
            <a:r>
              <a:rPr lang="fr-FR" sz="1800" b="1" strike="noStrike" spc="-1" dirty="0">
                <a:solidFill>
                  <a:srgbClr val="000000"/>
                </a:solidFill>
                <a:uFill>
                  <a:solidFill>
                    <a:srgbClr val="FFFFFF"/>
                  </a:solidFill>
                </a:uFill>
                <a:latin typeface="Arial"/>
                <a:ea typeface="ヒラギノ角ゴ Pro W3"/>
              </a:rPr>
              <a:t>Format</a:t>
            </a:r>
            <a:r>
              <a:rPr lang="fr-FR" sz="1800" b="0" strike="noStrike" spc="-1" dirty="0">
                <a:solidFill>
                  <a:srgbClr val="000000"/>
                </a:solidFill>
                <a:uFill>
                  <a:solidFill>
                    <a:srgbClr val="FFFFFF"/>
                  </a:solidFill>
                </a:uFill>
                <a:latin typeface="Arial"/>
                <a:ea typeface="ヒラギノ角ゴ Pro W3"/>
              </a:rPr>
              <a:t>, puis dans « Exportation » cocher la case </a:t>
            </a:r>
            <a:r>
              <a:rPr lang="fr-FR" sz="1800" b="1" strike="noStrike" spc="-1" dirty="0">
                <a:solidFill>
                  <a:srgbClr val="000000"/>
                </a:solidFill>
                <a:uFill>
                  <a:solidFill>
                    <a:srgbClr val="FFFFFF"/>
                  </a:solidFill>
                </a:uFill>
                <a:latin typeface="Arial"/>
                <a:ea typeface="ヒラギノ角ゴ Pro W3"/>
              </a:rPr>
              <a:t>Tout</a:t>
            </a:r>
            <a:r>
              <a:rPr lang="fr-FR" sz="1800" b="0" strike="noStrike" spc="-1" dirty="0">
                <a:solidFill>
                  <a:srgbClr val="000000"/>
                </a:solidFill>
                <a:uFill>
                  <a:solidFill>
                    <a:srgbClr val="FFFFFF"/>
                  </a:solidFill>
                </a:uFill>
                <a:latin typeface="Calibri"/>
                <a:ea typeface="ヒラギノ角ゴ Pro W3"/>
              </a:rPr>
              <a:t>, si toutes les données de paye doivent être exportées (paye, bases CSV, projets, rapports et bases auxiliaires…). Sinon Cocher </a:t>
            </a:r>
            <a:r>
              <a:rPr lang="fr-FR" sz="1800" b="1" strike="noStrike" spc="-1" dirty="0">
                <a:solidFill>
                  <a:srgbClr val="000000"/>
                </a:solidFill>
                <a:uFill>
                  <a:solidFill>
                    <a:srgbClr val="FFFFFF"/>
                  </a:solidFill>
                </a:uFill>
                <a:latin typeface="Calibri"/>
                <a:ea typeface="ヒラギノ角ゴ Pro W3"/>
              </a:rPr>
              <a:t>Données Tableur</a:t>
            </a:r>
            <a:r>
              <a:rPr lang="fr-FR" sz="1800" b="0" strike="noStrike" spc="-1" dirty="0">
                <a:solidFill>
                  <a:srgbClr val="000000"/>
                </a:solidFill>
                <a:uFill>
                  <a:solidFill>
                    <a:srgbClr val="FFFFFF"/>
                  </a:solidFill>
                </a:uFill>
                <a:latin typeface="Calibri"/>
                <a:ea typeface="ヒラギノ角ゴ Pro W3"/>
              </a:rPr>
              <a:t> pour les bases CSV ou </a:t>
            </a:r>
            <a:r>
              <a:rPr lang="fr-FR" sz="1800" b="1" strike="noStrike" spc="-1" dirty="0">
                <a:solidFill>
                  <a:srgbClr val="000000"/>
                </a:solidFill>
                <a:uFill>
                  <a:solidFill>
                    <a:srgbClr val="FFFFFF"/>
                  </a:solidFill>
                </a:uFill>
                <a:latin typeface="Calibri"/>
                <a:ea typeface="ヒラギノ角ゴ Pro W3"/>
              </a:rPr>
              <a:t>Bases XML </a:t>
            </a:r>
            <a:r>
              <a:rPr lang="fr-FR" sz="1800" b="0" strike="noStrike" spc="-1" dirty="0">
                <a:solidFill>
                  <a:srgbClr val="000000"/>
                </a:solidFill>
                <a:uFill>
                  <a:solidFill>
                    <a:srgbClr val="FFFFFF"/>
                  </a:solidFill>
                </a:uFill>
                <a:latin typeface="Calibri"/>
                <a:ea typeface="ヒラギノ角ゴ Pro W3"/>
              </a:rPr>
              <a:t>pour les bases de paye.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ヒラギノ角ゴ Pro W3"/>
              </a:rPr>
              <a:t>	Cliquer sur l’icône d’exportation</a:t>
            </a:r>
            <a:endParaRPr lang="fr-FR" sz="1800" b="0" strike="noStrike" spc="-1" dirty="0">
              <a:solidFill>
                <a:srgbClr val="000000"/>
              </a:solidFill>
              <a:uFill>
                <a:solidFill>
                  <a:srgbClr val="FFFFFF"/>
                </a:solidFill>
              </a:uFill>
              <a:latin typeface="Arial"/>
            </a:endParaRPr>
          </a:p>
        </p:txBody>
      </p:sp>
      <p:sp>
        <p:nvSpPr>
          <p:cNvPr id="613"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14" name="CustomShape 3"/>
          <p:cNvSpPr/>
          <p:nvPr/>
        </p:nvSpPr>
        <p:spPr>
          <a:xfrm>
            <a:off x="608760" y="303840"/>
            <a:ext cx="8061840" cy="66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Exporter les bases de données au format csv et les rapports</a:t>
            </a:r>
            <a:endParaRPr lang="fr-FR" sz="1800" b="0" strike="noStrike" spc="-1">
              <a:solidFill>
                <a:srgbClr val="000000"/>
              </a:solidFill>
              <a:uFill>
                <a:solidFill>
                  <a:srgbClr val="FFFFFF"/>
                </a:solidFill>
              </a:uFill>
              <a:latin typeface="Arial"/>
            </a:endParaRPr>
          </a:p>
        </p:txBody>
      </p:sp>
      <p:sp>
        <p:nvSpPr>
          <p:cNvPr id="615" name="CustomShape 4"/>
          <p:cNvSpPr/>
          <p:nvPr/>
        </p:nvSpPr>
        <p:spPr>
          <a:xfrm>
            <a:off x="746280" y="173592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6" name="CustomShape 5"/>
          <p:cNvSpPr/>
          <p:nvPr/>
        </p:nvSpPr>
        <p:spPr>
          <a:xfrm>
            <a:off x="741960" y="339048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17" name="CustomShape 6"/>
          <p:cNvSpPr/>
          <p:nvPr/>
        </p:nvSpPr>
        <p:spPr>
          <a:xfrm>
            <a:off x="383822" y="5189209"/>
            <a:ext cx="8760178" cy="127995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00"/>
                </a:solidFill>
                <a:uFill>
                  <a:solidFill>
                    <a:srgbClr val="FFFFFF"/>
                  </a:solidFill>
                </a:uFill>
                <a:latin typeface="Arial"/>
                <a:ea typeface="DejaVu Sans"/>
              </a:rPr>
              <a:t>	</a:t>
            </a:r>
            <a:r>
              <a:rPr lang="fr-FR" spc="-1" dirty="0">
                <a:solidFill>
                  <a:srgbClr val="000000"/>
                </a:solidFill>
                <a:uFill>
                  <a:solidFill>
                    <a:srgbClr val="FFFFFF"/>
                  </a:solidFill>
                </a:uFill>
              </a:rPr>
              <a:t>Choisir le dossier pour l’exportation des données. </a:t>
            </a:r>
          </a:p>
          <a:p>
            <a:pPr algn="just">
              <a:lnSpc>
                <a:spcPct val="100000"/>
              </a:lnSpc>
            </a:pPr>
            <a:r>
              <a:rPr lang="fr-FR" spc="-1" dirty="0">
                <a:solidFill>
                  <a:srgbClr val="000000"/>
                </a:solidFill>
                <a:uFill>
                  <a:solidFill>
                    <a:srgbClr val="FFFFFF"/>
                  </a:solidFill>
                </a:uFill>
              </a:rPr>
              <a:t>	Possibilité de créer un dossier par clic droit.</a:t>
            </a:r>
          </a:p>
          <a:p>
            <a:pPr algn="just">
              <a:lnSpc>
                <a:spcPct val="100000"/>
              </a:lnSpc>
            </a:pPr>
            <a:r>
              <a:rPr lang="fr-FR" spc="-1" dirty="0">
                <a:solidFill>
                  <a:srgbClr val="000000"/>
                </a:solidFill>
                <a:uFill>
                  <a:solidFill>
                    <a:srgbClr val="FFFFFF"/>
                  </a:solidFill>
                </a:uFill>
              </a:rPr>
              <a:t>	Attention : les données doivent avoir été importées et exportées auparavant.</a:t>
            </a: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p:txBody>
      </p:sp>
      <p:pic>
        <p:nvPicPr>
          <p:cNvPr id="618" name="Image 4"/>
          <p:cNvPicPr/>
          <p:nvPr/>
        </p:nvPicPr>
        <p:blipFill>
          <a:blip r:embed="rId2"/>
          <a:srcRect l="13765" t="19344" r="17116" b="16388"/>
          <a:stretch/>
        </p:blipFill>
        <p:spPr>
          <a:xfrm>
            <a:off x="7327080" y="1639080"/>
            <a:ext cx="318240" cy="335520"/>
          </a:xfrm>
          <a:prstGeom prst="rect">
            <a:avLst/>
          </a:prstGeom>
          <a:ln>
            <a:noFill/>
          </a:ln>
        </p:spPr>
      </p:pic>
      <p:sp>
        <p:nvSpPr>
          <p:cNvPr id="619" name="CustomShape 7"/>
          <p:cNvSpPr/>
          <p:nvPr/>
        </p:nvSpPr>
        <p:spPr>
          <a:xfrm>
            <a:off x="2257560" y="6523560"/>
            <a:ext cx="47646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a:t>
            </a:r>
            <a:endParaRPr lang="fr-FR" sz="1800" b="0" strike="noStrike" spc="-1">
              <a:solidFill>
                <a:srgbClr val="000000"/>
              </a:solidFill>
              <a:uFill>
                <a:solidFill>
                  <a:srgbClr val="FFFFFF"/>
                </a:solidFill>
              </a:uFill>
              <a:latin typeface="Arial"/>
            </a:endParaRPr>
          </a:p>
        </p:txBody>
      </p:sp>
      <p:sp>
        <p:nvSpPr>
          <p:cNvPr id="620"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F90D83D-5FDE-40EF-9420-B13B1AD1920C}" type="slidenum">
              <a:rPr lang="fr-FR" sz="900" b="0" strike="noStrike" spc="-1">
                <a:solidFill>
                  <a:srgbClr val="8B8B8B"/>
                </a:solidFill>
                <a:uFill>
                  <a:solidFill>
                    <a:srgbClr val="FFFFFF"/>
                  </a:solidFill>
                </a:uFill>
                <a:latin typeface="Calibri"/>
                <a:ea typeface="DejaVu Sans"/>
              </a:rPr>
              <a:t>52</a:t>
            </a:fld>
            <a:endParaRPr lang="fr-FR" sz="1800" b="0" strike="noStrike" spc="-1">
              <a:solidFill>
                <a:srgbClr val="000000"/>
              </a:solidFill>
              <a:uFill>
                <a:solidFill>
                  <a:srgbClr val="FFFFFF"/>
                </a:solidFill>
              </a:uFill>
              <a:latin typeface="Arial"/>
            </a:endParaRPr>
          </a:p>
        </p:txBody>
      </p:sp>
      <p:pic>
        <p:nvPicPr>
          <p:cNvPr id="621" name="Image 1"/>
          <p:cNvPicPr/>
          <p:nvPr/>
        </p:nvPicPr>
        <p:blipFill>
          <a:blip r:embed="rId3"/>
          <a:stretch/>
        </p:blipFill>
        <p:spPr>
          <a:xfrm>
            <a:off x="608760" y="3755520"/>
            <a:ext cx="8161200" cy="1169280"/>
          </a:xfrm>
          <a:prstGeom prst="rect">
            <a:avLst/>
          </a:prstGeom>
          <a:ln>
            <a:noFill/>
          </a:ln>
        </p:spPr>
      </p:pic>
      <p:sp>
        <p:nvSpPr>
          <p:cNvPr id="622" name="CustomShape 9"/>
          <p:cNvSpPr/>
          <p:nvPr/>
        </p:nvSpPr>
        <p:spPr>
          <a:xfrm flipH="1">
            <a:off x="1769040" y="3657600"/>
            <a:ext cx="93240" cy="64800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623" name="CustomShape 10"/>
          <p:cNvSpPr/>
          <p:nvPr/>
        </p:nvSpPr>
        <p:spPr>
          <a:xfrm>
            <a:off x="858240" y="539388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5" name="CustomShape 6"/>
          <p:cNvSpPr/>
          <p:nvPr/>
        </p:nvSpPr>
        <p:spPr>
          <a:xfrm>
            <a:off x="141108" y="3253165"/>
            <a:ext cx="8760178" cy="54493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00"/>
                </a:solidFill>
                <a:uFill>
                  <a:solidFill>
                    <a:srgbClr val="FFFFFF"/>
                  </a:solidFill>
                </a:uFill>
                <a:latin typeface="Arial"/>
                <a:ea typeface="DejaVu Sans"/>
              </a:rPr>
              <a:t>	</a:t>
            </a:r>
            <a:r>
              <a:rPr lang="fr-FR" sz="1800" b="0" strike="noStrike" spc="-1" dirty="0" smtClean="0">
                <a:solidFill>
                  <a:srgbClr val="000000"/>
                </a:solidFill>
                <a:uFill>
                  <a:solidFill>
                    <a:srgbClr val="FFFFFF"/>
                  </a:solidFill>
                </a:uFill>
                <a:latin typeface="Arial"/>
                <a:ea typeface="DejaVu Sans"/>
              </a:rPr>
              <a:t>Cliquer sur l’icône d’exportation</a:t>
            </a:r>
            <a:r>
              <a:rPr lang="fr-FR" spc="-1" dirty="0" smtClean="0">
                <a:solidFill>
                  <a:srgbClr val="000000"/>
                </a:solidFill>
                <a:uFill>
                  <a:solidFill>
                    <a:srgbClr val="FFFFFF"/>
                  </a:solidFill>
                </a:uFill>
              </a:rPr>
              <a:t>.</a:t>
            </a:r>
            <a:endParaRPr lang="fr-FR" spc="-1" dirty="0">
              <a:solidFill>
                <a:srgbClr val="000000"/>
              </a:solidFill>
              <a:uFill>
                <a:solidFill>
                  <a:srgbClr val="FFFFFF"/>
                </a:solidFill>
              </a:uFil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00"/>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963800" y="6511680"/>
            <a:ext cx="51998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25" name="CustomShape 2"/>
          <p:cNvSpPr/>
          <p:nvPr/>
        </p:nvSpPr>
        <p:spPr>
          <a:xfrm>
            <a:off x="6424560" y="635616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A95D369-CDFF-4B35-96FF-8123884CAB76}" type="slidenum">
              <a:rPr lang="fr-FR" sz="900" b="0" strike="noStrike" spc="-1">
                <a:solidFill>
                  <a:srgbClr val="8B8B8B"/>
                </a:solidFill>
                <a:uFill>
                  <a:solidFill>
                    <a:srgbClr val="FFFFFF"/>
                  </a:solidFill>
                </a:uFill>
                <a:latin typeface="Calibri"/>
                <a:ea typeface="DejaVu Sans"/>
              </a:rPr>
              <a:t>53</a:t>
            </a:fld>
            <a:endParaRPr lang="fr-FR" sz="1800" b="0" strike="noStrike" spc="-1">
              <a:solidFill>
                <a:srgbClr val="000000"/>
              </a:solidFill>
              <a:uFill>
                <a:solidFill>
                  <a:srgbClr val="FFFFFF"/>
                </a:solidFill>
              </a:uFill>
              <a:latin typeface="Arial"/>
            </a:endParaRPr>
          </a:p>
        </p:txBody>
      </p:sp>
      <p:pic>
        <p:nvPicPr>
          <p:cNvPr id="626" name="Image 3"/>
          <p:cNvPicPr/>
          <p:nvPr/>
        </p:nvPicPr>
        <p:blipFill>
          <a:blip r:embed="rId2"/>
          <a:stretch/>
        </p:blipFill>
        <p:spPr>
          <a:xfrm>
            <a:off x="1184040" y="43560"/>
            <a:ext cx="6913080" cy="649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
          <p:cNvSpPr/>
          <p:nvPr/>
        </p:nvSpPr>
        <p:spPr>
          <a:xfrm>
            <a:off x="503640" y="1052640"/>
            <a:ext cx="7988760" cy="393120"/>
          </a:xfrm>
          <a:prstGeom prst="rect">
            <a:avLst/>
          </a:prstGeom>
          <a:noFill/>
          <a:ln>
            <a:noFill/>
          </a:ln>
        </p:spPr>
        <p:style>
          <a:lnRef idx="0">
            <a:scrgbClr r="0" g="0" b="0"/>
          </a:lnRef>
          <a:fillRef idx="0">
            <a:scrgbClr r="0" g="0" b="0"/>
          </a:fillRef>
          <a:effectRef idx="0">
            <a:scrgbClr r="0" g="0" b="0"/>
          </a:effectRef>
          <a:fontRef idx="minor"/>
        </p:style>
      </p:sp>
      <p:sp>
        <p:nvSpPr>
          <p:cNvPr id="628" name="CustomShape 2"/>
          <p:cNvSpPr/>
          <p:nvPr/>
        </p:nvSpPr>
        <p:spPr>
          <a:xfrm>
            <a:off x="125640" y="1481760"/>
            <a:ext cx="8890200" cy="4174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Les écarts à la norme représentent environ 5 à 10 % des contrôles.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La localisation de ces anomalies dans le fichier de paye est une innovation par rapport à Xemelios.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Certains problèmes peuvent parfois être corrigés grâce à des fonctionnalités de correction (Icône Nettoyer).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Au-delà d’un certain seuil, conséquences évidentes pour l’examen de gestion (fiabilité du compte 64) et / ou la procédure juridictionnelle.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629"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30"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31" name="CustomShape 5"/>
          <p:cNvSpPr/>
          <p:nvPr/>
        </p:nvSpPr>
        <p:spPr>
          <a:xfrm>
            <a:off x="125640" y="332640"/>
            <a:ext cx="8890200" cy="808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Contrôle DE Fiabilité DE LA paye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ET CORRECTIONS AUTOMATISEES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BDE8EEF-5BC5-45FE-89EE-EEF76DEBB0D7}" type="slidenum">
              <a:rPr lang="fr-FR" sz="900" b="0" strike="noStrike" spc="-1">
                <a:solidFill>
                  <a:srgbClr val="8B8B8B"/>
                </a:solidFill>
                <a:uFill>
                  <a:solidFill>
                    <a:srgbClr val="FFFFFF"/>
                  </a:solidFill>
                </a:uFill>
                <a:latin typeface="Calibri"/>
                <a:ea typeface="DejaVu Sans"/>
              </a:rPr>
              <a:t>54</a:t>
            </a:fld>
            <a:endParaRPr lang="fr-FR" sz="1800" b="0" strike="noStrike" spc="-1">
              <a:solidFill>
                <a:srgbClr val="000000"/>
              </a:solidFill>
              <a:uFill>
                <a:solidFill>
                  <a:srgbClr val="FFFFFF"/>
                </a:solidFill>
              </a:uFill>
              <a:latin typeface="Arial"/>
            </a:endParaRPr>
          </a:p>
        </p:txBody>
      </p:sp>
      <p:sp>
        <p:nvSpPr>
          <p:cNvPr id="633" name="CustomShape 7"/>
          <p:cNvSpPr/>
          <p:nvPr/>
        </p:nvSpPr>
        <p:spPr>
          <a:xfrm>
            <a:off x="503640" y="2768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8"/>
          <p:cNvSpPr/>
          <p:nvPr/>
        </p:nvSpPr>
        <p:spPr>
          <a:xfrm>
            <a:off x="503640" y="3357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5" name="CustomShape 9"/>
          <p:cNvSpPr/>
          <p:nvPr/>
        </p:nvSpPr>
        <p:spPr>
          <a:xfrm>
            <a:off x="503640" y="42379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6" name="CustomShape 10"/>
          <p:cNvSpPr/>
          <p:nvPr/>
        </p:nvSpPr>
        <p:spPr>
          <a:xfrm>
            <a:off x="503640" y="5126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7" name="CustomShape 11"/>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CustomShape 1"/>
          <p:cNvSpPr/>
          <p:nvPr/>
        </p:nvSpPr>
        <p:spPr>
          <a:xfrm>
            <a:off x="1710000" y="2836440"/>
            <a:ext cx="465480" cy="1735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39" name="CustomShape 2"/>
          <p:cNvSpPr/>
          <p:nvPr/>
        </p:nvSpPr>
        <p:spPr>
          <a:xfrm>
            <a:off x="137520" y="2750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1 : absence Irrégulière de ligne de paye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40" name="CustomShape 3"/>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sp>
        <p:nvSpPr>
          <p:cNvPr id="641"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EDA3F74-2551-4FC7-B446-C69623A1C27F}" type="slidenum">
              <a:rPr lang="fr-FR" sz="900" b="0" strike="noStrike" spc="-1">
                <a:solidFill>
                  <a:srgbClr val="8B8B8B"/>
                </a:solidFill>
                <a:uFill>
                  <a:solidFill>
                    <a:srgbClr val="FFFFFF"/>
                  </a:solidFill>
                </a:uFill>
                <a:latin typeface="Calibri"/>
                <a:ea typeface="DejaVu Sans"/>
              </a:rPr>
              <a:t>55</a:t>
            </a:fld>
            <a:endParaRPr lang="fr-FR" sz="1800" b="0" strike="noStrike" spc="-1">
              <a:solidFill>
                <a:srgbClr val="000000"/>
              </a:solidFill>
              <a:uFill>
                <a:solidFill>
                  <a:srgbClr val="FFFFFF"/>
                </a:solidFill>
              </a:uFill>
              <a:latin typeface="Arial"/>
            </a:endParaRPr>
          </a:p>
        </p:txBody>
      </p:sp>
      <p:pic>
        <p:nvPicPr>
          <p:cNvPr id="642" name="Image 2"/>
          <p:cNvPicPr/>
          <p:nvPr/>
        </p:nvPicPr>
        <p:blipFill>
          <a:blip r:embed="rId2"/>
          <a:srcRect r="12632"/>
          <a:stretch/>
        </p:blipFill>
        <p:spPr>
          <a:xfrm>
            <a:off x="137520" y="1045080"/>
            <a:ext cx="8801640" cy="5666040"/>
          </a:xfrm>
          <a:prstGeom prst="rect">
            <a:avLst/>
          </a:prstGeom>
          <a:ln>
            <a:noFill/>
          </a:ln>
        </p:spPr>
      </p:pic>
      <p:sp>
        <p:nvSpPr>
          <p:cNvPr id="643" name="CustomShape 5"/>
          <p:cNvSpPr/>
          <p:nvPr/>
        </p:nvSpPr>
        <p:spPr>
          <a:xfrm>
            <a:off x="7479000" y="6081480"/>
            <a:ext cx="283680" cy="85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44" name="TextShape 6"/>
          <p:cNvSpPr txBox="1"/>
          <p:nvPr/>
        </p:nvSpPr>
        <p:spPr>
          <a:xfrm>
            <a:off x="8352000" y="4464000"/>
            <a:ext cx="720000" cy="515880"/>
          </a:xfrm>
          <a:prstGeom prst="rect">
            <a:avLst/>
          </a:prstGeom>
          <a:noFill/>
          <a:ln>
            <a:noFill/>
          </a:ln>
        </p:spPr>
        <p:txBody>
          <a:bodyPr lIns="90000" tIns="45000" rIns="90000" bIns="45000"/>
          <a:lstStyle/>
          <a:p>
            <a:r>
              <a:rPr lang="fr-FR" sz="1000" b="0" strike="noStrike" spc="-1">
                <a:solidFill>
                  <a:srgbClr val="000000"/>
                </a:solidFill>
                <a:uFill>
                  <a:solidFill>
                    <a:srgbClr val="FFFFFF"/>
                  </a:solidFill>
                </a:uFill>
                <a:latin typeface="Arial"/>
              </a:rPr>
              <a:t>Pas de ligne de paye...</a:t>
            </a:r>
          </a:p>
        </p:txBody>
      </p:sp>
      <p:sp>
        <p:nvSpPr>
          <p:cNvPr id="645" name="TextShape 7"/>
          <p:cNvSpPr txBox="1"/>
          <p:nvPr/>
        </p:nvSpPr>
        <p:spPr>
          <a:xfrm>
            <a:off x="8352000" y="5004360"/>
            <a:ext cx="720000" cy="515880"/>
          </a:xfrm>
          <a:prstGeom prst="rect">
            <a:avLst/>
          </a:prstGeom>
          <a:noFill/>
          <a:ln>
            <a:noFill/>
          </a:ln>
        </p:spPr>
        <p:txBody>
          <a:bodyPr lIns="90000" tIns="45000" rIns="90000" bIns="45000"/>
          <a:lstStyle/>
          <a:p>
            <a:r>
              <a:rPr lang="fr-FR" sz="1000" b="0" strike="noStrike" spc="-1">
                <a:solidFill>
                  <a:srgbClr val="000000"/>
                </a:solidFill>
                <a:uFill>
                  <a:solidFill>
                    <a:srgbClr val="FFFFFF"/>
                  </a:solidFill>
                </a:uFill>
                <a:latin typeface="Arial"/>
              </a:rPr>
              <a:t>Mais un Net à Payer</a:t>
            </a:r>
          </a:p>
        </p:txBody>
      </p:sp>
      <p:sp>
        <p:nvSpPr>
          <p:cNvPr id="646" name="Line 8"/>
          <p:cNvSpPr/>
          <p:nvPr/>
        </p:nvSpPr>
        <p:spPr>
          <a:xfrm flipH="1">
            <a:off x="8064000" y="4680000"/>
            <a:ext cx="36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47" name="Line 9"/>
          <p:cNvSpPr/>
          <p:nvPr/>
        </p:nvSpPr>
        <p:spPr>
          <a:xfrm flipH="1">
            <a:off x="7992000" y="5184000"/>
            <a:ext cx="36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stomShape 1"/>
          <p:cNvSpPr/>
          <p:nvPr/>
        </p:nvSpPr>
        <p:spPr>
          <a:xfrm>
            <a:off x="457200" y="1604520"/>
            <a:ext cx="8227440" cy="3975480"/>
          </a:xfrm>
          <a:prstGeom prst="rect">
            <a:avLst/>
          </a:prstGeom>
          <a:noFill/>
          <a:ln>
            <a:noFill/>
          </a:ln>
        </p:spPr>
        <p:style>
          <a:lnRef idx="0">
            <a:scrgbClr r="0" g="0" b="0"/>
          </a:lnRef>
          <a:fillRef idx="0">
            <a:scrgbClr r="0" g="0" b="0"/>
          </a:fillRef>
          <a:effectRef idx="0">
            <a:scrgbClr r="0" g="0" b="0"/>
          </a:effectRef>
          <a:fontRef idx="minor"/>
        </p:style>
      </p:sp>
      <p:sp>
        <p:nvSpPr>
          <p:cNvPr id="649" name="CustomShape 2"/>
          <p:cNvSpPr/>
          <p:nvPr/>
        </p:nvSpPr>
        <p:spPr>
          <a:xfrm>
            <a:off x="457200" y="322560"/>
            <a:ext cx="8227440" cy="6138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200" b="0" strike="noStrike" cap="all" spc="-1">
                <a:solidFill>
                  <a:srgbClr val="308087"/>
                </a:solidFill>
                <a:uFill>
                  <a:solidFill>
                    <a:srgbClr val="FFFFFF"/>
                  </a:solidFill>
                </a:uFill>
                <a:latin typeface="Times New Roman"/>
                <a:ea typeface="ヒラギノ角ゴ Pro W3"/>
              </a:rPr>
              <a:t>DIAGNOSTIC 2 : absence Régulière de ligne de paye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50" name="Image 5"/>
          <p:cNvPicPr/>
          <p:nvPr/>
        </p:nvPicPr>
        <p:blipFill>
          <a:blip r:embed="rId2"/>
          <a:srcRect l="1013" t="514" r="4607" b="-514"/>
          <a:stretch/>
        </p:blipFill>
        <p:spPr>
          <a:xfrm>
            <a:off x="119880" y="1233360"/>
            <a:ext cx="8929440" cy="5321160"/>
          </a:xfrm>
          <a:prstGeom prst="rect">
            <a:avLst/>
          </a:prstGeom>
          <a:ln>
            <a:noFill/>
          </a:ln>
        </p:spPr>
      </p:pic>
      <p:sp>
        <p:nvSpPr>
          <p:cNvPr id="651"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3E7760C-8C44-4FE2-B76B-8C856196CBB8}" type="slidenum">
              <a:rPr lang="fr-FR" sz="900" b="0" strike="noStrike" spc="-1">
                <a:solidFill>
                  <a:srgbClr val="8B8B8B"/>
                </a:solidFill>
                <a:uFill>
                  <a:solidFill>
                    <a:srgbClr val="FFFFFF"/>
                  </a:solidFill>
                </a:uFill>
                <a:latin typeface="Calibri"/>
                <a:ea typeface="DejaVu Sans"/>
              </a:rPr>
              <a:t>56</a:t>
            </a:fld>
            <a:endParaRPr lang="fr-FR" sz="1800" b="0" strike="noStrike" spc="-1">
              <a:solidFill>
                <a:srgbClr val="000000"/>
              </a:solidFill>
              <a:uFill>
                <a:solidFill>
                  <a:srgbClr val="FFFFFF"/>
                </a:solidFill>
              </a:uFill>
              <a:latin typeface="Arial"/>
            </a:endParaRPr>
          </a:p>
        </p:txBody>
      </p:sp>
      <p:sp>
        <p:nvSpPr>
          <p:cNvPr id="652" name="TextShape 4"/>
          <p:cNvSpPr txBox="1"/>
          <p:nvPr/>
        </p:nvSpPr>
        <p:spPr>
          <a:xfrm>
            <a:off x="8352000" y="3816360"/>
            <a:ext cx="720000" cy="515880"/>
          </a:xfrm>
          <a:prstGeom prst="rect">
            <a:avLst/>
          </a:prstGeom>
          <a:noFill/>
          <a:ln>
            <a:solidFill>
              <a:srgbClr val="000000"/>
            </a:solidFill>
          </a:ln>
        </p:spPr>
        <p:txBody>
          <a:bodyPr lIns="90000" tIns="45000" rIns="90000" bIns="45000"/>
          <a:lstStyle/>
          <a:p>
            <a:r>
              <a:rPr lang="fr-FR" sz="1000" b="0" strike="noStrike" spc="-1">
                <a:solidFill>
                  <a:srgbClr val="000000"/>
                </a:solidFill>
                <a:uFill>
                  <a:solidFill>
                    <a:srgbClr val="FFFFFF"/>
                  </a:solidFill>
                </a:uFill>
                <a:latin typeface="Arial"/>
              </a:rPr>
              <a:t>Pas de ligne de paye...</a:t>
            </a:r>
          </a:p>
        </p:txBody>
      </p:sp>
      <p:sp>
        <p:nvSpPr>
          <p:cNvPr id="653" name="TextShape 5"/>
          <p:cNvSpPr txBox="1"/>
          <p:nvPr/>
        </p:nvSpPr>
        <p:spPr>
          <a:xfrm>
            <a:off x="8352000" y="4608360"/>
            <a:ext cx="720000" cy="515880"/>
          </a:xfrm>
          <a:prstGeom prst="rect">
            <a:avLst/>
          </a:prstGeom>
          <a:noFill/>
          <a:ln>
            <a:solidFill>
              <a:srgbClr val="000000"/>
            </a:solidFill>
          </a:ln>
        </p:spPr>
        <p:txBody>
          <a:bodyPr lIns="90000" tIns="45000" rIns="90000" bIns="45000"/>
          <a:lstStyle/>
          <a:p>
            <a:r>
              <a:rPr lang="fr-FR" sz="1000" b="0" strike="noStrike" spc="-1">
                <a:solidFill>
                  <a:srgbClr val="000000"/>
                </a:solidFill>
                <a:uFill>
                  <a:solidFill>
                    <a:srgbClr val="FFFFFF"/>
                  </a:solidFill>
                </a:uFill>
                <a:latin typeface="Arial"/>
              </a:rPr>
              <a:t>Mais pas de Net à Payer.</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CustomShape 1"/>
          <p:cNvSpPr/>
          <p:nvPr/>
        </p:nvSpPr>
        <p:spPr>
          <a:xfrm>
            <a:off x="655200" y="335520"/>
            <a:ext cx="7941960" cy="60876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55" name="Image 5"/>
          <p:cNvPicPr/>
          <p:nvPr/>
        </p:nvPicPr>
        <p:blipFill>
          <a:blip r:embed="rId2"/>
          <a:srcRect r="14207"/>
          <a:stretch/>
        </p:blipFill>
        <p:spPr>
          <a:xfrm>
            <a:off x="205560" y="1060560"/>
            <a:ext cx="8840880" cy="5795640"/>
          </a:xfrm>
          <a:prstGeom prst="rect">
            <a:avLst/>
          </a:prstGeom>
          <a:ln>
            <a:solidFill>
              <a:srgbClr val="3465A4"/>
            </a:solidFill>
          </a:ln>
        </p:spPr>
      </p:pic>
      <p:sp>
        <p:nvSpPr>
          <p:cNvPr id="656"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0AE2787-67BF-475D-92C2-189FCAF4E235}" type="slidenum">
              <a:rPr lang="fr-FR" sz="900" b="0" strike="noStrike" spc="-1">
                <a:solidFill>
                  <a:srgbClr val="8B8B8B"/>
                </a:solidFill>
                <a:uFill>
                  <a:solidFill>
                    <a:srgbClr val="FFFFFF"/>
                  </a:solidFill>
                </a:uFill>
                <a:latin typeface="Calibri"/>
                <a:ea typeface="DejaVu Sans"/>
              </a:rPr>
              <a:t>57</a:t>
            </a:fld>
            <a:endParaRPr lang="fr-FR" sz="1800" b="0" strike="noStrike" spc="-1">
              <a:solidFill>
                <a:srgbClr val="000000"/>
              </a:solidFill>
              <a:uFill>
                <a:solidFill>
                  <a:srgbClr val="FFFFFF"/>
                </a:solidFill>
              </a:uFill>
              <a:latin typeface="Arial"/>
            </a:endParaRPr>
          </a:p>
        </p:txBody>
      </p:sp>
      <p:sp>
        <p:nvSpPr>
          <p:cNvPr id="657" name="TextShape 3"/>
          <p:cNvSpPr txBox="1"/>
          <p:nvPr/>
        </p:nvSpPr>
        <p:spPr>
          <a:xfrm>
            <a:off x="5472000" y="4668120"/>
            <a:ext cx="720000" cy="515880"/>
          </a:xfrm>
          <a:prstGeom prst="rect">
            <a:avLst/>
          </a:prstGeom>
          <a:noFill/>
          <a:ln>
            <a:solidFill>
              <a:srgbClr val="000000"/>
            </a:solidFill>
          </a:ln>
        </p:spPr>
        <p:txBody>
          <a:bodyPr lIns="90000" tIns="45000" rIns="90000" bIns="45000"/>
          <a:lstStyle/>
          <a:p>
            <a:r>
              <a:rPr lang="fr-FR" sz="1000" b="0" strike="noStrike" spc="-1">
                <a:solidFill>
                  <a:srgbClr val="000000"/>
                </a:solidFill>
                <a:uFill>
                  <a:solidFill>
                    <a:srgbClr val="FFFFFF"/>
                  </a:solidFill>
                </a:uFill>
                <a:latin typeface="Arial"/>
              </a:rPr>
              <a:t>Ni Statut ni Service...</a:t>
            </a:r>
          </a:p>
        </p:txBody>
      </p:sp>
      <p:sp>
        <p:nvSpPr>
          <p:cNvPr id="658" name="Line 4"/>
          <p:cNvSpPr/>
          <p:nvPr/>
        </p:nvSpPr>
        <p:spPr>
          <a:xfrm flipV="1">
            <a:off x="6192000" y="4824000"/>
            <a:ext cx="1008000" cy="144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CustomShape 1"/>
          <p:cNvSpPr/>
          <p:nvPr/>
        </p:nvSpPr>
        <p:spPr>
          <a:xfrm>
            <a:off x="432000" y="14400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4 :  AGENT NON Identifié</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660" name="Image 321"/>
          <p:cNvPicPr/>
          <p:nvPr/>
        </p:nvPicPr>
        <p:blipFill>
          <a:blip r:embed="rId2"/>
          <a:srcRect l="-1259" t="73646" r="53781"/>
          <a:stretch/>
        </p:blipFill>
        <p:spPr>
          <a:xfrm>
            <a:off x="1166040" y="4587120"/>
            <a:ext cx="6597720" cy="2192040"/>
          </a:xfrm>
          <a:prstGeom prst="rect">
            <a:avLst/>
          </a:prstGeom>
          <a:ln>
            <a:noFill/>
          </a:ln>
        </p:spPr>
      </p:pic>
      <p:sp>
        <p:nvSpPr>
          <p:cNvPr id="661"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928D1AC-4D94-43B0-9B91-69F88B32014B}" type="slidenum">
              <a:rPr lang="fr-FR" sz="900" b="0" strike="noStrike" spc="-1">
                <a:solidFill>
                  <a:srgbClr val="8B8B8B"/>
                </a:solidFill>
                <a:uFill>
                  <a:solidFill>
                    <a:srgbClr val="FFFFFF"/>
                  </a:solidFill>
                </a:uFill>
                <a:latin typeface="Calibri"/>
                <a:ea typeface="DejaVu Sans"/>
              </a:rPr>
              <a:t>58</a:t>
            </a:fld>
            <a:endParaRPr lang="fr-FR" sz="1800" b="0" strike="noStrike" spc="-1">
              <a:solidFill>
                <a:srgbClr val="000000"/>
              </a:solidFill>
              <a:uFill>
                <a:solidFill>
                  <a:srgbClr val="FFFFFF"/>
                </a:solidFill>
              </a:uFill>
              <a:latin typeface="Arial"/>
            </a:endParaRPr>
          </a:p>
        </p:txBody>
      </p:sp>
      <p:pic>
        <p:nvPicPr>
          <p:cNvPr id="662" name="Image 6"/>
          <p:cNvPicPr/>
          <p:nvPr/>
        </p:nvPicPr>
        <p:blipFill>
          <a:blip r:embed="rId2"/>
          <a:srcRect l="45044" t="26585" r="37697" b="50549"/>
          <a:stretch/>
        </p:blipFill>
        <p:spPr>
          <a:xfrm>
            <a:off x="1944000" y="969480"/>
            <a:ext cx="5067360" cy="3278520"/>
          </a:xfrm>
          <a:prstGeom prst="rect">
            <a:avLst/>
          </a:prstGeom>
          <a:ln>
            <a:noFill/>
          </a:ln>
        </p:spPr>
      </p:pic>
      <p:sp>
        <p:nvSpPr>
          <p:cNvPr id="663" name="TextShape 3"/>
          <p:cNvSpPr txBox="1"/>
          <p:nvPr/>
        </p:nvSpPr>
        <p:spPr>
          <a:xfrm>
            <a:off x="5112000" y="1572120"/>
            <a:ext cx="1152000" cy="515880"/>
          </a:xfrm>
          <a:prstGeom prst="rect">
            <a:avLst/>
          </a:prstGeom>
          <a:noFill/>
          <a:ln>
            <a:solidFill>
              <a:srgbClr val="000000"/>
            </a:solidFill>
          </a:ln>
        </p:spPr>
        <p:txBody>
          <a:bodyPr lIns="90000" tIns="45000" rIns="90000" bIns="45000"/>
          <a:lstStyle/>
          <a:p>
            <a:r>
              <a:rPr lang="fr-FR" sz="1000" b="0" strike="noStrike" spc="-1">
                <a:solidFill>
                  <a:srgbClr val="000000"/>
                </a:solidFill>
                <a:uFill>
                  <a:solidFill>
                    <a:srgbClr val="FFFFFF"/>
                  </a:solidFill>
                </a:uFill>
                <a:latin typeface="Arial"/>
              </a:rPr>
              <a:t>La balise &lt;Agent&gt; devrait être ici</a:t>
            </a:r>
          </a:p>
        </p:txBody>
      </p:sp>
      <p:sp>
        <p:nvSpPr>
          <p:cNvPr id="664" name="Line 4"/>
          <p:cNvSpPr/>
          <p:nvPr/>
        </p:nvSpPr>
        <p:spPr>
          <a:xfrm flipH="1">
            <a:off x="4104000" y="1800000"/>
            <a:ext cx="1008000" cy="504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Image 4"/>
          <p:cNvPicPr/>
          <p:nvPr/>
        </p:nvPicPr>
        <p:blipFill>
          <a:blip r:embed="rId2"/>
          <a:srcRect r="7907"/>
          <a:stretch/>
        </p:blipFill>
        <p:spPr>
          <a:xfrm>
            <a:off x="101160" y="1050120"/>
            <a:ext cx="8939880" cy="5459760"/>
          </a:xfrm>
          <a:prstGeom prst="rect">
            <a:avLst/>
          </a:prstGeom>
          <a:ln>
            <a:noFill/>
          </a:ln>
        </p:spPr>
      </p:pic>
      <p:sp>
        <p:nvSpPr>
          <p:cNvPr id="666" name="CustomShape 1"/>
          <p:cNvSpPr/>
          <p:nvPr/>
        </p:nvSpPr>
        <p:spPr>
          <a:xfrm>
            <a:off x="457200" y="27432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5 : Caractère ILLICITE – à NETTOYER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67" name="CustomShape 2"/>
          <p:cNvSpPr/>
          <p:nvPr/>
        </p:nvSpPr>
        <p:spPr>
          <a:xfrm>
            <a:off x="1854000" y="6539040"/>
            <a:ext cx="51166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68"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11DABA4-4118-47F2-946A-7257C94CE8CD}" type="slidenum">
              <a:rPr lang="fr-FR" sz="900" b="0" strike="noStrike" spc="-1">
                <a:solidFill>
                  <a:srgbClr val="8B8B8B"/>
                </a:solidFill>
                <a:uFill>
                  <a:solidFill>
                    <a:srgbClr val="FFFFFF"/>
                  </a:solidFill>
                </a:uFill>
                <a:latin typeface="Calibri"/>
                <a:ea typeface="DejaVu Sans"/>
              </a:rPr>
              <a:t>59</a:t>
            </a:fld>
            <a:endParaRPr lang="fr-FR" sz="1800" b="0" strike="noStrike" spc="-1">
              <a:solidFill>
                <a:srgbClr val="000000"/>
              </a:solidFill>
              <a:uFill>
                <a:solidFill>
                  <a:srgbClr val="FFFFFF"/>
                </a:solidFill>
              </a:uFill>
              <a:latin typeface="Arial"/>
            </a:endParaRPr>
          </a:p>
        </p:txBody>
      </p:sp>
      <p:sp>
        <p:nvSpPr>
          <p:cNvPr id="669" name="CustomShape 4"/>
          <p:cNvSpPr/>
          <p:nvPr/>
        </p:nvSpPr>
        <p:spPr>
          <a:xfrm>
            <a:off x="7992000" y="4536000"/>
            <a:ext cx="288000" cy="216000"/>
          </a:xfrm>
          <a:prstGeom prst="ellipse">
            <a:avLst/>
          </a:prstGeom>
          <a:noFill/>
          <a:ln w="36000">
            <a:solidFill>
              <a:srgbClr val="FF420E"/>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183" name="CustomShape 2"/>
          <p:cNvSpPr/>
          <p:nvPr/>
        </p:nvSpPr>
        <p:spPr>
          <a:xfrm>
            <a:off x="6553080" y="635652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8619217-84AB-4F9D-97B9-08488417767F}" type="slidenum">
              <a:rPr lang="fr-FR" sz="12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184" name="CustomShape 3"/>
          <p:cNvSpPr/>
          <p:nvPr/>
        </p:nvSpPr>
        <p:spPr>
          <a:xfrm>
            <a:off x="163800" y="1700640"/>
            <a:ext cx="391536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Pour éteindre le PC, cliquer sur le menu K, entouré en bleu,</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800" b="1" strike="noStrike" spc="-1">
                <a:solidFill>
                  <a:srgbClr val="000000"/>
                </a:solidFill>
                <a:uFill>
                  <a:solidFill>
                    <a:srgbClr val="FFFFFF"/>
                  </a:solidFill>
                </a:uFill>
                <a:latin typeface="Calibri"/>
                <a:ea typeface="DejaVu Sans"/>
              </a:rPr>
              <a:t>Quitter,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600" b="1" strike="noStrike" spc="-1">
                <a:solidFill>
                  <a:srgbClr val="000000"/>
                </a:solidFill>
                <a:uFill>
                  <a:solidFill>
                    <a:srgbClr val="FFFFFF"/>
                  </a:solidFill>
                </a:uFill>
                <a:latin typeface="Calibri"/>
                <a:ea typeface="DejaVu Sans"/>
              </a:rPr>
              <a:t>É</a:t>
            </a:r>
            <a:r>
              <a:rPr lang="fr-FR" sz="1800" b="1" strike="noStrike" spc="-1">
                <a:solidFill>
                  <a:srgbClr val="000000"/>
                </a:solidFill>
                <a:uFill>
                  <a:solidFill>
                    <a:srgbClr val="FFFFFF"/>
                  </a:solidFill>
                </a:uFill>
                <a:latin typeface="Calibri"/>
                <a:ea typeface="DejaVu Sans"/>
              </a:rPr>
              <a:t>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185" name="Picture 2"/>
          <p:cNvPicPr/>
          <p:nvPr/>
        </p:nvPicPr>
        <p:blipFill>
          <a:blip r:embed="rId2"/>
          <a:srcRect l="-1924" t="67034" r="71758"/>
          <a:stretch/>
        </p:blipFill>
        <p:spPr>
          <a:xfrm>
            <a:off x="3832920" y="67320"/>
            <a:ext cx="5310000" cy="3611520"/>
          </a:xfrm>
          <a:prstGeom prst="rect">
            <a:avLst/>
          </a:prstGeom>
          <a:ln>
            <a:noFill/>
          </a:ln>
        </p:spPr>
      </p:pic>
      <p:sp>
        <p:nvSpPr>
          <p:cNvPr id="186" name="CustomShape 4"/>
          <p:cNvSpPr/>
          <p:nvPr/>
        </p:nvSpPr>
        <p:spPr>
          <a:xfrm>
            <a:off x="3630960" y="3048480"/>
            <a:ext cx="1269360" cy="6303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8600" cy="1749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Puis confirmer en cliquant sur </a:t>
            </a:r>
            <a:r>
              <a:rPr lang="fr-FR" sz="1800" b="1" strike="noStrike" spc="-1">
                <a:solidFill>
                  <a:srgbClr val="000000"/>
                </a:solidFill>
                <a:uFill>
                  <a:solidFill>
                    <a:srgbClr val="FFFFFF"/>
                  </a:solidFill>
                </a:uFill>
                <a:latin typeface="Calibri"/>
                <a:ea typeface="DejaVu Sans"/>
              </a:rPr>
              <a:t>Shutdown</a:t>
            </a:r>
            <a:r>
              <a:rPr lang="fr-FR" sz="1800" b="0" strike="noStrike" spc="-1">
                <a:solidFill>
                  <a:srgbClr val="000000"/>
                </a:solidFill>
                <a:uFill>
                  <a:solidFill>
                    <a:srgbClr val="FFFFFF"/>
                  </a:solidFill>
                </a:uFill>
                <a:latin typeface="Calibri"/>
                <a:ea typeface="DejaVu Sans"/>
              </a:rPr>
              <a:t>.</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(Éteindre).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A l’arrêt, retirer la clé, qui peut être utilisée sur PC Windows.</a:t>
            </a:r>
            <a:endParaRPr lang="fr-FR" sz="1800" b="0" strike="noStrike" spc="-1">
              <a:solidFill>
                <a:srgbClr val="000000"/>
              </a:solidFill>
              <a:uFill>
                <a:solidFill>
                  <a:srgbClr val="FFFFFF"/>
                </a:solidFill>
              </a:uFill>
              <a:latin typeface="Arial"/>
            </a:endParaRPr>
          </a:p>
        </p:txBody>
      </p:sp>
      <p:sp>
        <p:nvSpPr>
          <p:cNvPr id="188" name="CustomShape 6"/>
          <p:cNvSpPr/>
          <p:nvPr/>
        </p:nvSpPr>
        <p:spPr>
          <a:xfrm>
            <a:off x="1800" y="337320"/>
            <a:ext cx="383076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éteindre le pc</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189" name="Image 13"/>
          <p:cNvPicPr/>
          <p:nvPr/>
        </p:nvPicPr>
        <p:blipFill>
          <a:blip r:embed="rId3"/>
          <a:srcRect l="22248" t="12661" r="21602" b="19313"/>
          <a:stretch/>
        </p:blipFill>
        <p:spPr>
          <a:xfrm>
            <a:off x="5285160" y="4063680"/>
            <a:ext cx="3755880" cy="2558880"/>
          </a:xfrm>
          <a:prstGeom prst="rect">
            <a:avLst/>
          </a:prstGeom>
          <a:ln>
            <a:noFill/>
          </a:ln>
        </p:spPr>
      </p:pic>
      <p:sp>
        <p:nvSpPr>
          <p:cNvPr id="190" name="CustomShape 7"/>
          <p:cNvSpPr/>
          <p:nvPr/>
        </p:nvSpPr>
        <p:spPr>
          <a:xfrm>
            <a:off x="4330440" y="4580640"/>
            <a:ext cx="3035520" cy="982440"/>
          </a:xfrm>
          <a:custGeom>
            <a:avLst/>
            <a:gdLst/>
            <a:ahLst/>
            <a:cxnLst/>
            <a:rect l="l" t="t" r="r" b="b"/>
            <a:pathLst>
              <a:path w="21600" h="21600">
                <a:moveTo>
                  <a:pt x="0" y="0"/>
                </a:moveTo>
                <a:lnTo>
                  <a:pt x="21600" y="21600"/>
                </a:lnTo>
              </a:path>
            </a:pathLst>
          </a:custGeom>
          <a:noFill/>
          <a:ln w="34920">
            <a:solidFill>
              <a:schemeClr val="accent2"/>
            </a:solidFill>
            <a:round/>
            <a:tailEnd type="triangle" w="lg" len="med"/>
          </a:ln>
        </p:spPr>
        <p:style>
          <a:lnRef idx="1">
            <a:schemeClr val="accent1"/>
          </a:lnRef>
          <a:fillRef idx="0">
            <a:schemeClr val="accent1"/>
          </a:fillRef>
          <a:effectRef idx="0">
            <a:schemeClr val="accent1"/>
          </a:effectRef>
          <a:fontRef idx="minor"/>
        </p:style>
      </p:sp>
      <p:sp>
        <p:nvSpPr>
          <p:cNvPr id="191" name="CustomShape 8"/>
          <p:cNvSpPr/>
          <p:nvPr/>
        </p:nvSpPr>
        <p:spPr>
          <a:xfrm>
            <a:off x="284040" y="644112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CustomShape 1"/>
          <p:cNvSpPr/>
          <p:nvPr/>
        </p:nvSpPr>
        <p:spPr>
          <a:xfrm>
            <a:off x="457200" y="27432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6 :  SAUTS DE LIGNE - NETTOYAGE</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71" name="CustomShape 2"/>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sp>
        <p:nvSpPr>
          <p:cNvPr id="672"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20B3515-4652-4056-8ABC-72591EBF35CF}" type="slidenum">
              <a:rPr lang="fr-FR" sz="900" b="0" strike="noStrike" spc="-1">
                <a:solidFill>
                  <a:srgbClr val="8B8B8B"/>
                </a:solidFill>
                <a:uFill>
                  <a:solidFill>
                    <a:srgbClr val="FFFFFF"/>
                  </a:solidFill>
                </a:uFill>
                <a:latin typeface="Calibri"/>
                <a:ea typeface="DejaVu Sans"/>
              </a:rPr>
              <a:t>60</a:t>
            </a:fld>
            <a:endParaRPr lang="fr-FR" sz="1800" b="0" strike="noStrike" spc="-1">
              <a:solidFill>
                <a:srgbClr val="000000"/>
              </a:solidFill>
              <a:uFill>
                <a:solidFill>
                  <a:srgbClr val="FFFFFF"/>
                </a:solidFill>
              </a:uFill>
              <a:latin typeface="Arial"/>
            </a:endParaRPr>
          </a:p>
        </p:txBody>
      </p:sp>
      <p:pic>
        <p:nvPicPr>
          <p:cNvPr id="673" name="Image 3"/>
          <p:cNvPicPr/>
          <p:nvPr/>
        </p:nvPicPr>
        <p:blipFill>
          <a:blip r:embed="rId2"/>
          <a:srcRect r="17781"/>
          <a:stretch/>
        </p:blipFill>
        <p:spPr>
          <a:xfrm>
            <a:off x="239040" y="998280"/>
            <a:ext cx="8564400" cy="5858640"/>
          </a:xfrm>
          <a:prstGeom prst="rect">
            <a:avLst/>
          </a:prstGeom>
          <a:ln>
            <a:noFill/>
          </a:ln>
        </p:spPr>
      </p:pic>
      <p:sp>
        <p:nvSpPr>
          <p:cNvPr id="674" name="CustomShape 4"/>
          <p:cNvSpPr/>
          <p:nvPr/>
        </p:nvSpPr>
        <p:spPr>
          <a:xfrm>
            <a:off x="7213680" y="480060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5" name="CustomShape 5"/>
          <p:cNvSpPr/>
          <p:nvPr/>
        </p:nvSpPr>
        <p:spPr>
          <a:xfrm>
            <a:off x="7334280" y="486864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6" name="CustomShape 6"/>
          <p:cNvSpPr/>
          <p:nvPr/>
        </p:nvSpPr>
        <p:spPr>
          <a:xfrm>
            <a:off x="7350120" y="5037480"/>
            <a:ext cx="37980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7" name="CustomShape 7"/>
          <p:cNvSpPr/>
          <p:nvPr/>
        </p:nvSpPr>
        <p:spPr>
          <a:xfrm>
            <a:off x="7365960" y="495288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8" name="CustomShape 8"/>
          <p:cNvSpPr/>
          <p:nvPr/>
        </p:nvSpPr>
        <p:spPr>
          <a:xfrm>
            <a:off x="7334280" y="5562720"/>
            <a:ext cx="243360" cy="51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9" name="CustomShape 9"/>
          <p:cNvSpPr/>
          <p:nvPr/>
        </p:nvSpPr>
        <p:spPr>
          <a:xfrm>
            <a:off x="7486560" y="5419440"/>
            <a:ext cx="243360" cy="51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0" name="CustomShape 10"/>
          <p:cNvSpPr/>
          <p:nvPr/>
        </p:nvSpPr>
        <p:spPr>
          <a:xfrm>
            <a:off x="7151760" y="5491080"/>
            <a:ext cx="243360" cy="51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1" name="CustomShape 11"/>
          <p:cNvSpPr/>
          <p:nvPr/>
        </p:nvSpPr>
        <p:spPr>
          <a:xfrm>
            <a:off x="7486560" y="5333400"/>
            <a:ext cx="792000" cy="446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2" name="CustomShape 12"/>
          <p:cNvSpPr/>
          <p:nvPr/>
        </p:nvSpPr>
        <p:spPr>
          <a:xfrm>
            <a:off x="7273800" y="479340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3" name="CustomShape 13"/>
          <p:cNvSpPr/>
          <p:nvPr/>
        </p:nvSpPr>
        <p:spPr>
          <a:xfrm>
            <a:off x="7394400" y="486108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4" name="CustomShape 14"/>
          <p:cNvSpPr/>
          <p:nvPr/>
        </p:nvSpPr>
        <p:spPr>
          <a:xfrm>
            <a:off x="7410600" y="5030280"/>
            <a:ext cx="37980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5" name="CustomShape 15"/>
          <p:cNvSpPr/>
          <p:nvPr/>
        </p:nvSpPr>
        <p:spPr>
          <a:xfrm>
            <a:off x="7426440" y="4945680"/>
            <a:ext cx="363960" cy="62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6" name="CustomShape 16"/>
          <p:cNvSpPr/>
          <p:nvPr/>
        </p:nvSpPr>
        <p:spPr>
          <a:xfrm>
            <a:off x="7547040" y="5411880"/>
            <a:ext cx="243360" cy="51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7" name="CustomShape 17"/>
          <p:cNvSpPr/>
          <p:nvPr/>
        </p:nvSpPr>
        <p:spPr>
          <a:xfrm>
            <a:off x="7211880" y="5483520"/>
            <a:ext cx="243360" cy="51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8" name="CustomShape 18"/>
          <p:cNvSpPr/>
          <p:nvPr/>
        </p:nvSpPr>
        <p:spPr>
          <a:xfrm>
            <a:off x="7547040" y="5326200"/>
            <a:ext cx="792000" cy="446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9" name="TextShape 19"/>
          <p:cNvSpPr txBox="1"/>
          <p:nvPr/>
        </p:nvSpPr>
        <p:spPr>
          <a:xfrm>
            <a:off x="5040000" y="4392000"/>
            <a:ext cx="1152000" cy="401400"/>
          </a:xfrm>
          <a:prstGeom prst="rect">
            <a:avLst/>
          </a:prstGeom>
          <a:noFill/>
          <a:ln>
            <a:solidFill>
              <a:srgbClr val="000000"/>
            </a:solidFill>
          </a:ln>
        </p:spPr>
        <p:txBody>
          <a:bodyPr lIns="90000" tIns="45000" rIns="90000" bIns="45000"/>
          <a:lstStyle/>
          <a:p>
            <a:r>
              <a:rPr lang="fr-FR" sz="1100" b="0" strike="noStrike" spc="-1">
                <a:solidFill>
                  <a:srgbClr val="000000"/>
                </a:solidFill>
                <a:uFill>
                  <a:solidFill>
                    <a:srgbClr val="FFFFFF"/>
                  </a:solidFill>
                </a:uFill>
                <a:latin typeface="Arial"/>
              </a:rPr>
              <a:t>Après nettoyage</a:t>
            </a:r>
          </a:p>
        </p:txBody>
      </p:sp>
      <p:sp>
        <p:nvSpPr>
          <p:cNvPr id="690" name="Line 20"/>
          <p:cNvSpPr/>
          <p:nvPr/>
        </p:nvSpPr>
        <p:spPr>
          <a:xfrm flipV="1">
            <a:off x="6192000" y="4464000"/>
            <a:ext cx="648000" cy="7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91" name="TextShape 21"/>
          <p:cNvSpPr txBox="1"/>
          <p:nvPr/>
        </p:nvSpPr>
        <p:spPr>
          <a:xfrm>
            <a:off x="4253040" y="5616000"/>
            <a:ext cx="1866960" cy="515880"/>
          </a:xfrm>
          <a:prstGeom prst="rect">
            <a:avLst/>
          </a:prstGeom>
          <a:noFill/>
          <a:ln>
            <a:solidFill>
              <a:srgbClr val="000000"/>
            </a:solidFill>
          </a:ln>
        </p:spPr>
        <p:txBody>
          <a:bodyPr lIns="90000" tIns="45000" rIns="90000" bIns="45000"/>
          <a:lstStyle/>
          <a:p>
            <a:r>
              <a:rPr lang="fr-FR" sz="1000" b="0" strike="noStrike" spc="-1">
                <a:solidFill>
                  <a:srgbClr val="FF3333"/>
                </a:solidFill>
                <a:uFill>
                  <a:solidFill>
                    <a:srgbClr val="FFFFFF"/>
                  </a:solidFill>
                </a:uFill>
                <a:latin typeface="Arial"/>
              </a:rPr>
              <a:t>Problèmes d’allocation de mémoire souvent liés à des sauts de ligne non conformes</a:t>
            </a:r>
          </a:p>
        </p:txBody>
      </p:sp>
      <p:sp>
        <p:nvSpPr>
          <p:cNvPr id="692" name="Line 22"/>
          <p:cNvSpPr/>
          <p:nvPr/>
        </p:nvSpPr>
        <p:spPr>
          <a:xfrm flipH="1">
            <a:off x="3240000" y="5832000"/>
            <a:ext cx="1008000" cy="72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123840" y="274320"/>
            <a:ext cx="883800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NETTOYER SAUTS DE LIGNES et caractères illicites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94" name="CustomShape 2"/>
          <p:cNvSpPr/>
          <p:nvPr/>
        </p:nvSpPr>
        <p:spPr>
          <a:xfrm>
            <a:off x="1963440" y="6366600"/>
            <a:ext cx="4730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95"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9B31BD6-B5E6-439E-9436-C10CA8B4175A}" type="slidenum">
              <a:rPr lang="fr-FR" sz="900" b="0" strike="noStrike" spc="-1">
                <a:solidFill>
                  <a:srgbClr val="8B8B8B"/>
                </a:solidFill>
                <a:uFill>
                  <a:solidFill>
                    <a:srgbClr val="FFFFFF"/>
                  </a:solidFill>
                </a:uFill>
                <a:latin typeface="Calibri"/>
                <a:ea typeface="DejaVu Sans"/>
              </a:rPr>
              <a:t>61</a:t>
            </a:fld>
            <a:endParaRPr lang="fr-FR" sz="1800" b="0" strike="noStrike" spc="-1">
              <a:solidFill>
                <a:srgbClr val="000000"/>
              </a:solidFill>
              <a:uFill>
                <a:solidFill>
                  <a:srgbClr val="FFFFFF"/>
                </a:solidFill>
              </a:uFill>
              <a:latin typeface="Arial"/>
            </a:endParaRPr>
          </a:p>
        </p:txBody>
      </p:sp>
      <p:sp>
        <p:nvSpPr>
          <p:cNvPr id="696" name="CustomShape 4"/>
          <p:cNvSpPr/>
          <p:nvPr/>
        </p:nvSpPr>
        <p:spPr>
          <a:xfrm>
            <a:off x="433800" y="2730600"/>
            <a:ext cx="8528400" cy="341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Calibri"/>
                <a:ea typeface="DejaVu Sans"/>
              </a:rPr>
              <a:t>L’icône de nettoyage de la base de paye permet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supprimer les espaces en blanc et les sauts de lignes générés dans les fichiers XHL (Diagnostics 5 et 6)</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réduire sensiblement le volume de certaines données (jusqu’à 30 %-40 % sans compression).</a:t>
            </a:r>
            <a:endParaRPr lang="fr-FR" sz="1800" b="0" strike="noStrike" spc="-1">
              <a:solidFill>
                <a:srgbClr val="000000"/>
              </a:solidFill>
              <a:uFill>
                <a:solidFill>
                  <a:srgbClr val="FFFFFF"/>
                </a:solidFill>
              </a:uFill>
              <a:latin typeface="Arial"/>
            </a:endParaRPr>
          </a:p>
        </p:txBody>
      </p:sp>
      <p:pic>
        <p:nvPicPr>
          <p:cNvPr id="697" name="Image 3"/>
          <p:cNvPicPr/>
          <p:nvPr/>
        </p:nvPicPr>
        <p:blipFill>
          <a:blip r:embed="rId2"/>
          <a:srcRect l="2" r="49616" b="85356"/>
          <a:stretch/>
        </p:blipFill>
        <p:spPr>
          <a:xfrm>
            <a:off x="123840" y="1122480"/>
            <a:ext cx="8838000" cy="1428120"/>
          </a:xfrm>
          <a:prstGeom prst="rect">
            <a:avLst/>
          </a:prstGeom>
          <a:ln>
            <a:noFill/>
          </a:ln>
        </p:spPr>
      </p:pic>
      <p:sp>
        <p:nvSpPr>
          <p:cNvPr id="698" name="CustomShape 5"/>
          <p:cNvSpPr/>
          <p:nvPr/>
        </p:nvSpPr>
        <p:spPr>
          <a:xfrm rot="21564600">
            <a:off x="6692400" y="1923480"/>
            <a:ext cx="3960" cy="102816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ustomShape 1"/>
          <p:cNvSpPr/>
          <p:nvPr/>
        </p:nvSpPr>
        <p:spPr>
          <a:xfrm>
            <a:off x="457200" y="274320"/>
            <a:ext cx="8227440" cy="44496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EDITER des JOURNAUX DIAGNOSTICS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700" name="Image 678"/>
          <p:cNvPicPr/>
          <p:nvPr/>
        </p:nvPicPr>
        <p:blipFill>
          <a:blip r:embed="rId2"/>
          <a:srcRect t="68751" r="73402"/>
          <a:stretch/>
        </p:blipFill>
        <p:spPr>
          <a:xfrm>
            <a:off x="5040000" y="948600"/>
            <a:ext cx="3943080" cy="2578680"/>
          </a:xfrm>
          <a:prstGeom prst="rect">
            <a:avLst/>
          </a:prstGeom>
          <a:ln>
            <a:solidFill>
              <a:srgbClr val="3465A4"/>
            </a:solidFill>
          </a:ln>
        </p:spPr>
      </p:pic>
      <p:sp>
        <p:nvSpPr>
          <p:cNvPr id="701" name="CustomShape 2"/>
          <p:cNvSpPr/>
          <p:nvPr/>
        </p:nvSpPr>
        <p:spPr>
          <a:xfrm>
            <a:off x="216000" y="1008000"/>
            <a:ext cx="4823280" cy="188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Se placer sur l’onglet Console.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Cliquer sur l’icône</a:t>
            </a:r>
            <a:endParaRPr lang="fr-FR" sz="1800" b="0" strike="noStrike" spc="-1">
              <a:solidFill>
                <a:srgbClr val="000000"/>
              </a:solidFill>
              <a:uFill>
                <a:solidFill>
                  <a:srgbClr val="FFFFFF"/>
                </a:solidFill>
              </a:uFill>
              <a:latin typeface="Arial"/>
            </a:endParaRPr>
          </a:p>
        </p:txBody>
      </p:sp>
      <p:pic>
        <p:nvPicPr>
          <p:cNvPr id="702" name="Image 680"/>
          <p:cNvPicPr/>
          <p:nvPr/>
        </p:nvPicPr>
        <p:blipFill>
          <a:blip r:embed="rId3"/>
          <a:stretch/>
        </p:blipFill>
        <p:spPr>
          <a:xfrm>
            <a:off x="2376000" y="1440000"/>
            <a:ext cx="359280" cy="359280"/>
          </a:xfrm>
          <a:prstGeom prst="rect">
            <a:avLst/>
          </a:prstGeom>
          <a:ln>
            <a:solidFill>
              <a:srgbClr val="3465A4"/>
            </a:solidFill>
          </a:ln>
        </p:spPr>
      </p:pic>
      <p:sp>
        <p:nvSpPr>
          <p:cNvPr id="703" name="CustomShape 3"/>
          <p:cNvSpPr/>
          <p:nvPr/>
        </p:nvSpPr>
        <p:spPr>
          <a:xfrm>
            <a:off x="216000" y="1872000"/>
            <a:ext cx="4751280" cy="64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Un navigateur internet se lance et affiche les journaux au format HTML. </a:t>
            </a:r>
            <a:endParaRPr lang="fr-FR" sz="1800" b="0" strike="noStrike" spc="-1">
              <a:solidFill>
                <a:srgbClr val="000000"/>
              </a:solidFill>
              <a:uFill>
                <a:solidFill>
                  <a:srgbClr val="FFFFFF"/>
                </a:solidFill>
              </a:uFill>
              <a:latin typeface="Arial"/>
            </a:endParaRPr>
          </a:p>
        </p:txBody>
      </p:sp>
      <p:pic>
        <p:nvPicPr>
          <p:cNvPr id="704" name="Image 682"/>
          <p:cNvPicPr/>
          <p:nvPr/>
        </p:nvPicPr>
        <p:blipFill>
          <a:blip r:embed="rId4"/>
          <a:srcRect r="42694" b="53705"/>
          <a:stretch/>
        </p:blipFill>
        <p:spPr>
          <a:xfrm>
            <a:off x="3312000" y="3744000"/>
            <a:ext cx="5831280" cy="2732040"/>
          </a:xfrm>
          <a:prstGeom prst="rect">
            <a:avLst/>
          </a:prstGeom>
          <a:ln>
            <a:solidFill>
              <a:srgbClr val="3465A4"/>
            </a:solidFill>
          </a:ln>
        </p:spPr>
      </p:pic>
      <p:sp>
        <p:nvSpPr>
          <p:cNvPr id="705" name="CustomShape 4"/>
          <p:cNvSpPr/>
          <p:nvPr/>
        </p:nvSpPr>
        <p:spPr>
          <a:xfrm>
            <a:off x="216000" y="2462040"/>
            <a:ext cx="2951280" cy="336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Il est possible de les enregistrer.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300" b="0" strike="noStrike" spc="-1">
                <a:solidFill>
                  <a:srgbClr val="000000"/>
                </a:solidFill>
                <a:uFill>
                  <a:solidFill>
                    <a:srgbClr val="FFFFFF"/>
                  </a:solidFill>
                </a:uFill>
                <a:latin typeface="Arial"/>
                <a:ea typeface="DejaVu Sans"/>
              </a:rPr>
              <a:t>Faire : Fichier &gt; Enregistrer sous…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Par défaut le chemin du journal est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   </a:t>
            </a:r>
            <a:r>
              <a:rPr lang="fr-FR" sz="1300" b="0" strike="noStrike" spc="-1">
                <a:solidFill>
                  <a:srgbClr val="000000"/>
                </a:solidFill>
                <a:uFill>
                  <a:solidFill>
                    <a:srgbClr val="FFFFFF"/>
                  </a:solidFill>
                </a:uFill>
                <a:latin typeface="Arial"/>
                <a:ea typeface="DejaVu Sans"/>
              </a:rPr>
              <a:t>.local/share/Altair/log.html</a:t>
            </a:r>
            <a:r>
              <a:rPr lang="fr-FR" sz="16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Pour effacer les journaux diagnostics, cliquer sur l’icône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dans le dossier utilisateur.</a:t>
            </a:r>
            <a:endParaRPr lang="fr-FR" sz="1800" b="0" strike="noStrike" spc="-1">
              <a:solidFill>
                <a:srgbClr val="000000"/>
              </a:solidFill>
              <a:uFill>
                <a:solidFill>
                  <a:srgbClr val="FFFFFF"/>
                </a:solidFill>
              </a:uFill>
              <a:latin typeface="Arial"/>
            </a:endParaRPr>
          </a:p>
        </p:txBody>
      </p:sp>
      <p:pic>
        <p:nvPicPr>
          <p:cNvPr id="706" name="Image 685"/>
          <p:cNvPicPr/>
          <p:nvPr/>
        </p:nvPicPr>
        <p:blipFill>
          <a:blip r:embed="rId5"/>
          <a:stretch/>
        </p:blipFill>
        <p:spPr>
          <a:xfrm>
            <a:off x="1237320" y="5672160"/>
            <a:ext cx="307440" cy="307440"/>
          </a:xfrm>
          <a:prstGeom prst="rect">
            <a:avLst/>
          </a:prstGeom>
          <a:ln>
            <a:solidFill>
              <a:srgbClr val="3465A4"/>
            </a:solidFill>
          </a:ln>
        </p:spPr>
      </p:pic>
      <p:sp>
        <p:nvSpPr>
          <p:cNvPr id="707" name="CustomShape 5"/>
          <p:cNvSpPr/>
          <p:nvPr/>
        </p:nvSpPr>
        <p:spPr>
          <a:xfrm>
            <a:off x="216000" y="6226560"/>
            <a:ext cx="3311280" cy="37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à gauche de l’onglet Console.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457200" y="27432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AUTRES ANOMALIES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09" name="CustomShape 2"/>
          <p:cNvSpPr/>
          <p:nvPr/>
        </p:nvSpPr>
        <p:spPr>
          <a:xfrm>
            <a:off x="1089360" y="1072800"/>
            <a:ext cx="6963120" cy="50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Pas d’information sur le Budget ou sur l’Etablissement (optionnel)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Discordances entre bulletins dématérialisés et bulletins papiers.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Sur la base de quelle pièce justificative le comptable a-t-il payé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Quelles pièces justificatives ont été déposées au greffe avec les  comptes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10"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1"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2"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3"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4"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5"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16" name="CustomShape 9"/>
          <p:cNvSpPr/>
          <p:nvPr/>
        </p:nvSpPr>
        <p:spPr>
          <a:xfrm>
            <a:off x="8434440" y="6307920"/>
            <a:ext cx="179280" cy="203760"/>
          </a:xfrm>
          <a:prstGeom prst="rect">
            <a:avLst/>
          </a:prstGeom>
          <a:noFill/>
          <a:ln>
            <a:noFill/>
          </a:ln>
        </p:spPr>
        <p:style>
          <a:lnRef idx="0">
            <a:scrgbClr r="0" g="0" b="0"/>
          </a:lnRef>
          <a:fillRef idx="0">
            <a:scrgbClr r="0" g="0" b="0"/>
          </a:fillRef>
          <a:effectRef idx="0">
            <a:scrgbClr r="0" g="0" b="0"/>
          </a:effectRef>
          <a:fontRef idx="minor"/>
        </p:style>
      </p:sp>
      <p:sp>
        <p:nvSpPr>
          <p:cNvPr id="717" name="CustomShape 10"/>
          <p:cNvSpPr/>
          <p:nvPr/>
        </p:nvSpPr>
        <p:spPr>
          <a:xfrm>
            <a:off x="1540440" y="635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718" name="CustomShape 1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373E227-1D98-45CA-B732-24BAD1BB213A}" type="slidenum">
              <a:rPr lang="fr-FR" sz="900" b="0" strike="noStrike" spc="-1">
                <a:solidFill>
                  <a:srgbClr val="8B8B8B"/>
                </a:solidFill>
                <a:uFill>
                  <a:solidFill>
                    <a:srgbClr val="FFFFFF"/>
                  </a:solidFill>
                </a:uFill>
                <a:latin typeface="Calibri"/>
                <a:ea typeface="DejaVu Sans"/>
              </a:rPr>
              <a:t>63</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CustomShape 1"/>
          <p:cNvSpPr/>
          <p:nvPr/>
        </p:nvSpPr>
        <p:spPr>
          <a:xfrm>
            <a:off x="235080" y="1376640"/>
            <a:ext cx="8448840" cy="494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200">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720"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21" name="CustomShape 3"/>
          <p:cNvSpPr/>
          <p:nvPr/>
        </p:nvSpPr>
        <p:spPr>
          <a:xfrm>
            <a:off x="344160" y="116640"/>
            <a:ext cx="8689320" cy="33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1800" b="0" strike="noStrike" spc="-1">
              <a:solidFill>
                <a:srgbClr val="000000"/>
              </a:solidFill>
              <a:uFill>
                <a:solidFill>
                  <a:srgbClr val="FFFFFF"/>
                </a:solidFill>
              </a:uFill>
              <a:latin typeface="Arial"/>
            </a:endParaRPr>
          </a:p>
        </p:txBody>
      </p:sp>
      <p:pic>
        <p:nvPicPr>
          <p:cNvPr id="722" name="Picture 3"/>
          <p:cNvPicPr/>
          <p:nvPr/>
        </p:nvPicPr>
        <p:blipFill>
          <a:blip r:embed="rId2"/>
          <a:stretch/>
        </p:blipFill>
        <p:spPr>
          <a:xfrm>
            <a:off x="215640" y="447120"/>
            <a:ext cx="4734360" cy="6183360"/>
          </a:xfrm>
          <a:prstGeom prst="rect">
            <a:avLst/>
          </a:prstGeom>
          <a:ln>
            <a:noFill/>
          </a:ln>
        </p:spPr>
      </p:pic>
      <p:pic>
        <p:nvPicPr>
          <p:cNvPr id="723" name="Picture 4"/>
          <p:cNvPicPr/>
          <p:nvPr/>
        </p:nvPicPr>
        <p:blipFill>
          <a:blip r:embed="rId3"/>
          <a:stretch/>
        </p:blipFill>
        <p:spPr>
          <a:xfrm>
            <a:off x="4952880" y="462960"/>
            <a:ext cx="4080960" cy="6454440"/>
          </a:xfrm>
          <a:prstGeom prst="rect">
            <a:avLst/>
          </a:prstGeom>
          <a:ln>
            <a:noFill/>
          </a:ln>
        </p:spPr>
      </p:pic>
      <p:sp>
        <p:nvSpPr>
          <p:cNvPr id="724" name="CustomShape 4"/>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25"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AC48FCF-159C-49E4-8C97-2D9AF52167D4}" type="slidenum">
              <a:rPr lang="fr-FR" sz="900" b="0" strike="noStrike" spc="-1">
                <a:solidFill>
                  <a:srgbClr val="8B8B8B"/>
                </a:solidFill>
                <a:uFill>
                  <a:solidFill>
                    <a:srgbClr val="FFFFFF"/>
                  </a:solidFill>
                </a:uFill>
                <a:latin typeface="Calibri"/>
                <a:ea typeface="DejaVu Sans"/>
              </a:rPr>
              <a:t>64</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Image 1"/>
          <p:cNvPicPr/>
          <p:nvPr/>
        </p:nvPicPr>
        <p:blipFill>
          <a:blip r:embed="rId2"/>
          <a:stretch/>
        </p:blipFill>
        <p:spPr>
          <a:xfrm>
            <a:off x="1763640" y="1699560"/>
            <a:ext cx="7742160" cy="4838400"/>
          </a:xfrm>
          <a:prstGeom prst="rect">
            <a:avLst/>
          </a:prstGeom>
          <a:ln>
            <a:noFill/>
          </a:ln>
        </p:spPr>
      </p:pic>
      <p:sp>
        <p:nvSpPr>
          <p:cNvPr id="727"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28"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29" name="CustomShape 3"/>
          <p:cNvSpPr/>
          <p:nvPr/>
        </p:nvSpPr>
        <p:spPr>
          <a:xfrm>
            <a:off x="200880" y="260640"/>
            <a:ext cx="8890560" cy="406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 	</a:t>
            </a:r>
            <a:r>
              <a:rPr lang="fr-FR" sz="1600" b="0" strike="noStrike" cap="all" spc="-1">
                <a:solidFill>
                  <a:srgbClr val="308087"/>
                </a:solidFill>
                <a:uFill>
                  <a:solidFill>
                    <a:srgbClr val="FFFFFF"/>
                  </a:solidFill>
                </a:uFill>
                <a:latin typeface="Times New Roman"/>
                <a:ea typeface="ヒラギノ角ゴ Pro W3"/>
              </a:rPr>
              <a:t>(</a:t>
            </a:r>
            <a:r>
              <a:rPr lang="fr-FR" sz="1600" b="1" strike="noStrike" spc="-1">
                <a:solidFill>
                  <a:srgbClr val="0070C0"/>
                </a:solidFill>
                <a:uFill>
                  <a:solidFill>
                    <a:srgbClr val="FFFFFF"/>
                  </a:solidFill>
                </a:uFill>
                <a:latin typeface="Times New Roman"/>
                <a:ea typeface="ヒラギノ角ゴ Pro W3"/>
              </a:rPr>
              <a:t>ARA, Bretagne, Occitanie, La Réunion, IdF)</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730" name="CustomShape 4"/>
          <p:cNvSpPr/>
          <p:nvPr/>
        </p:nvSpPr>
        <p:spPr>
          <a:xfrm>
            <a:off x="53676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a:solidFill>
                  <a:srgbClr val="0070C0"/>
                </a:solidFill>
                <a:uFill>
                  <a:solidFill>
                    <a:srgbClr val="FFFFFF"/>
                  </a:solidFill>
                </a:uFill>
                <a:latin typeface="Times New Roman"/>
                <a:ea typeface="ヒラギノ角ゴ Pro W3"/>
              </a:rPr>
              <a:t>Cliquer sur l’icône bleue </a:t>
            </a:r>
            <a:endParaRPr lang="fr-FR" sz="1800" b="0" strike="noStrike" spc="-1">
              <a:solidFill>
                <a:srgbClr val="000000"/>
              </a:solidFill>
              <a:uFill>
                <a:solidFill>
                  <a:srgbClr val="FFFFFF"/>
                </a:solidFill>
              </a:uFill>
              <a:latin typeface="Arial"/>
            </a:endParaRPr>
          </a:p>
        </p:txBody>
      </p:sp>
      <p:sp>
        <p:nvSpPr>
          <p:cNvPr id="731" name="CustomShape 5"/>
          <p:cNvSpPr/>
          <p:nvPr/>
        </p:nvSpPr>
        <p:spPr>
          <a:xfrm>
            <a:off x="3994560" y="1258200"/>
            <a:ext cx="705600" cy="511200"/>
          </a:xfrm>
          <a:custGeom>
            <a:avLst/>
            <a:gdLst/>
            <a:ahLst/>
            <a:cxnLst/>
            <a:rect l="l" t="t" r="r" b="b"/>
            <a:pathLst>
              <a:path w="21600" h="21600">
                <a:moveTo>
                  <a:pt x="0" y="0"/>
                </a:moveTo>
                <a:lnTo>
                  <a:pt x="21600" y="21600"/>
                </a:lnTo>
              </a:path>
            </a:pathLst>
          </a:custGeom>
          <a:noFill/>
          <a:ln w="1008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7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05040A0-43B5-4377-AD89-7406B7938AFB}" type="slidenum">
              <a:rPr lang="fr-FR" sz="900" b="0" strike="noStrike" spc="-1">
                <a:solidFill>
                  <a:srgbClr val="8B8B8B"/>
                </a:solidFill>
                <a:uFill>
                  <a:solidFill>
                    <a:srgbClr val="FFFFFF"/>
                  </a:solidFill>
                </a:uFill>
                <a:latin typeface="Calibri"/>
                <a:ea typeface="DejaVu Sans"/>
              </a:rPr>
              <a:t>65</a:t>
            </a:fld>
            <a:endParaRPr lang="fr-FR" sz="1800" b="0" strike="noStrike" spc="-1">
              <a:solidFill>
                <a:srgbClr val="000000"/>
              </a:solidFill>
              <a:uFill>
                <a:solidFill>
                  <a:srgbClr val="FFFFFF"/>
                </a:solidFill>
              </a:uFill>
              <a:latin typeface="Arial"/>
            </a:endParaRPr>
          </a:p>
        </p:txBody>
      </p:sp>
      <p:sp>
        <p:nvSpPr>
          <p:cNvPr id="733" name="CustomShape 7"/>
          <p:cNvSpPr/>
          <p:nvPr/>
        </p:nvSpPr>
        <p:spPr>
          <a:xfrm>
            <a:off x="1540440" y="653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 name="Image 3"/>
          <p:cNvPicPr/>
          <p:nvPr/>
        </p:nvPicPr>
        <p:blipFill>
          <a:blip r:embed="rId2"/>
          <a:stretch/>
        </p:blipFill>
        <p:spPr>
          <a:xfrm>
            <a:off x="1354320" y="1418040"/>
            <a:ext cx="7788600" cy="4867560"/>
          </a:xfrm>
          <a:prstGeom prst="rect">
            <a:avLst/>
          </a:prstGeom>
          <a:ln>
            <a:noFill/>
          </a:ln>
        </p:spPr>
      </p:pic>
      <p:sp>
        <p:nvSpPr>
          <p:cNvPr id="735"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36"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37" name="CustomShape 3"/>
          <p:cNvSpPr/>
          <p:nvPr/>
        </p:nvSpPr>
        <p:spPr>
          <a:xfrm>
            <a:off x="120960" y="320400"/>
            <a:ext cx="8890560" cy="58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p:txBody>
      </p:sp>
      <p:sp>
        <p:nvSpPr>
          <p:cNvPr id="738" name="CustomShape 4"/>
          <p:cNvSpPr/>
          <p:nvPr/>
        </p:nvSpPr>
        <p:spPr>
          <a:xfrm>
            <a:off x="575640" y="944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a:solidFill>
                  <a:srgbClr val="000000"/>
                </a:solidFill>
                <a:uFill>
                  <a:solidFill>
                    <a:srgbClr val="FFFFFF"/>
                  </a:solidFill>
                </a:uFill>
                <a:latin typeface="Times New Roman"/>
                <a:ea typeface="ヒラギノ角ゴ Pro W3"/>
              </a:rPr>
              <a:t>Cliquer sur  Source pour le traitement des données</a:t>
            </a:r>
            <a:r>
              <a:rPr lang="fr-FR" sz="2400" b="1" strike="noStrike" spc="-1">
                <a:solidFill>
                  <a:srgbClr val="000000"/>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39" name="CustomShape 5"/>
          <p:cNvSpPr/>
          <p:nvPr/>
        </p:nvSpPr>
        <p:spPr>
          <a:xfrm>
            <a:off x="4709880" y="1332000"/>
            <a:ext cx="466920" cy="614880"/>
          </a:xfrm>
          <a:custGeom>
            <a:avLst/>
            <a:gdLst/>
            <a:ahLst/>
            <a:cxnLst/>
            <a:rect l="l" t="t" r="r" b="b"/>
            <a:pathLst>
              <a:path w="21600" h="21600">
                <a:moveTo>
                  <a:pt x="0" y="0"/>
                </a:moveTo>
                <a:lnTo>
                  <a:pt x="21600" y="21600"/>
                </a:lnTo>
              </a:path>
            </a:pathLst>
          </a:custGeom>
          <a:noFill/>
          <a:ln w="19080">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740"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0F8F289-0FC2-4608-B377-5219FBE382A0}" type="slidenum">
              <a:rPr lang="fr-FR" sz="900" b="0" strike="noStrike" spc="-1">
                <a:solidFill>
                  <a:srgbClr val="8B8B8B"/>
                </a:solidFill>
                <a:uFill>
                  <a:solidFill>
                    <a:srgbClr val="FFFFFF"/>
                  </a:solidFill>
                </a:uFill>
                <a:latin typeface="Calibri"/>
                <a:ea typeface="DejaVu Sans"/>
              </a:rPr>
              <a:t>66</a:t>
            </a:fld>
            <a:endParaRPr lang="fr-FR" sz="1800" b="0" strike="noStrike" spc="-1">
              <a:solidFill>
                <a:srgbClr val="000000"/>
              </a:solidFill>
              <a:uFill>
                <a:solidFill>
                  <a:srgbClr val="FFFFFF"/>
                </a:solidFill>
              </a:uFill>
              <a:latin typeface="Arial"/>
            </a:endParaRPr>
          </a:p>
        </p:txBody>
      </p:sp>
      <p:sp>
        <p:nvSpPr>
          <p:cNvPr id="741" name="CustomShape 7"/>
          <p:cNvSpPr/>
          <p:nvPr/>
        </p:nvSpPr>
        <p:spPr>
          <a:xfrm>
            <a:off x="1540440" y="6428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43" name="CustomShape 2"/>
          <p:cNvSpPr/>
          <p:nvPr/>
        </p:nvSpPr>
        <p:spPr>
          <a:xfrm>
            <a:off x="1332000" y="6321600"/>
            <a:ext cx="6477480" cy="17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44"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45" name="CustomShape 4"/>
          <p:cNvSpPr/>
          <p:nvPr/>
        </p:nvSpPr>
        <p:spPr>
          <a:xfrm>
            <a:off x="199080" y="332640"/>
            <a:ext cx="8582760" cy="645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46" name="CustomShape 5"/>
          <p:cNvSpPr/>
          <p:nvPr/>
        </p:nvSpPr>
        <p:spPr>
          <a:xfrm>
            <a:off x="61164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47"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AF9FC61-D239-4089-B950-9A15AEB00368}" type="slidenum">
              <a:rPr lang="fr-FR" sz="900" b="0" strike="noStrike" spc="-1">
                <a:solidFill>
                  <a:srgbClr val="8B8B8B"/>
                </a:solidFill>
                <a:uFill>
                  <a:solidFill>
                    <a:srgbClr val="FFFFFF"/>
                  </a:solidFill>
                </a:uFill>
                <a:latin typeface="Calibri"/>
                <a:ea typeface="DejaVu Sans"/>
              </a:rPr>
              <a:t>67</a:t>
            </a:fld>
            <a:endParaRPr lang="fr-FR" sz="1800" b="0" strike="noStrike" spc="-1">
              <a:solidFill>
                <a:srgbClr val="000000"/>
              </a:solidFill>
              <a:uFill>
                <a:solidFill>
                  <a:srgbClr val="FFFFFF"/>
                </a:solidFill>
              </a:uFill>
              <a:latin typeface="Arial"/>
            </a:endParaRPr>
          </a:p>
        </p:txBody>
      </p:sp>
      <p:sp>
        <p:nvSpPr>
          <p:cNvPr id="748" name="CustomShape 7"/>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pic>
        <p:nvPicPr>
          <p:cNvPr id="749" name="Image 1"/>
          <p:cNvPicPr/>
          <p:nvPr/>
        </p:nvPicPr>
        <p:blipFill>
          <a:blip r:embed="rId2"/>
          <a:stretch/>
        </p:blipFill>
        <p:spPr>
          <a:xfrm>
            <a:off x="2044440" y="1319400"/>
            <a:ext cx="6634800" cy="5537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Espace réservé du contenu 3"/>
          <p:cNvPicPr/>
          <p:nvPr/>
        </p:nvPicPr>
        <p:blipFill>
          <a:blip r:embed="rId2"/>
          <a:srcRect l="3095" t="3602" r="3731"/>
          <a:stretch/>
        </p:blipFill>
        <p:spPr>
          <a:xfrm>
            <a:off x="433800" y="1268640"/>
            <a:ext cx="8406000" cy="4890960"/>
          </a:xfrm>
          <a:prstGeom prst="rect">
            <a:avLst/>
          </a:prstGeom>
          <a:ln>
            <a:noFill/>
          </a:ln>
        </p:spPr>
      </p:pic>
      <p:sp>
        <p:nvSpPr>
          <p:cNvPr id="751" name="CustomShape 1"/>
          <p:cNvSpPr/>
          <p:nvPr/>
        </p:nvSpPr>
        <p:spPr>
          <a:xfrm>
            <a:off x="771120" y="5445360"/>
            <a:ext cx="1509480" cy="429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52" name="CustomShape 2"/>
          <p:cNvSpPr/>
          <p:nvPr/>
        </p:nvSpPr>
        <p:spPr>
          <a:xfrm flipV="1">
            <a:off x="2283480" y="3210840"/>
            <a:ext cx="2862000" cy="222984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3"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54" name="CustomShape 4"/>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RAPPORT D’ANALYSE DES DONNéES</a:t>
            </a:r>
            <a:endParaRPr lang="fr-FR" sz="1800" b="0" strike="noStrike" spc="-1">
              <a:solidFill>
                <a:srgbClr val="000000"/>
              </a:solidFill>
              <a:uFill>
                <a:solidFill>
                  <a:srgbClr val="FFFFFF"/>
                </a:solidFill>
              </a:uFill>
              <a:latin typeface="Arial"/>
            </a:endParaRPr>
          </a:p>
        </p:txBody>
      </p:sp>
      <p:sp>
        <p:nvSpPr>
          <p:cNvPr id="755"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99F023C-9DF5-4B88-BA16-C8FA9570D246}" type="slidenum">
              <a:rPr lang="fr-FR" sz="900" b="0" strike="noStrike" spc="-1">
                <a:solidFill>
                  <a:srgbClr val="8B8B8B"/>
                </a:solidFill>
                <a:uFill>
                  <a:solidFill>
                    <a:srgbClr val="FFFFFF"/>
                  </a:solidFill>
                </a:uFill>
                <a:latin typeface="Calibri"/>
                <a:ea typeface="DejaVu Sans"/>
              </a:rPr>
              <a:t>68</a:t>
            </a:fld>
            <a:endParaRPr lang="fr-FR" sz="1800" b="0" strike="noStrike" spc="-1">
              <a:solidFill>
                <a:srgbClr val="000000"/>
              </a:solidFill>
              <a:uFill>
                <a:solidFill>
                  <a:srgbClr val="FFFFFF"/>
                </a:solidFill>
              </a:uFill>
              <a:latin typeface="Arial"/>
            </a:endParaRPr>
          </a:p>
        </p:txBody>
      </p:sp>
      <p:sp>
        <p:nvSpPr>
          <p:cNvPr id="756" name="CustomShape 6"/>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Espace réservé du contenu 3"/>
          <p:cNvPicPr/>
          <p:nvPr/>
        </p:nvPicPr>
        <p:blipFill>
          <a:blip r:embed="rId2"/>
          <a:srcRect l="2805" t="3744" r="2013"/>
          <a:stretch/>
        </p:blipFill>
        <p:spPr>
          <a:xfrm>
            <a:off x="412560" y="1321200"/>
            <a:ext cx="8630280" cy="4908240"/>
          </a:xfrm>
          <a:prstGeom prst="rect">
            <a:avLst/>
          </a:prstGeom>
          <a:ln>
            <a:noFill/>
          </a:ln>
        </p:spPr>
      </p:pic>
      <p:sp>
        <p:nvSpPr>
          <p:cNvPr id="758" name="CustomShape 1"/>
          <p:cNvSpPr/>
          <p:nvPr/>
        </p:nvSpPr>
        <p:spPr>
          <a:xfrm flipV="1">
            <a:off x="3348000" y="2598120"/>
            <a:ext cx="2301840" cy="249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9" name="CustomShape 2"/>
          <p:cNvSpPr/>
          <p:nvPr/>
        </p:nvSpPr>
        <p:spPr>
          <a:xfrm flipV="1">
            <a:off x="3348000" y="2724120"/>
            <a:ext cx="285480" cy="123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60"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61" name="CustomShape 4"/>
          <p:cNvSpPr/>
          <p:nvPr/>
        </p:nvSpPr>
        <p:spPr>
          <a:xfrm>
            <a:off x="608760" y="3038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Tests statutaires et réglementaires</a:t>
            </a:r>
            <a:endParaRPr lang="fr-FR" sz="1800" b="0" strike="noStrike" spc="-1">
              <a:solidFill>
                <a:srgbClr val="000000"/>
              </a:solidFill>
              <a:uFill>
                <a:solidFill>
                  <a:srgbClr val="FFFFFF"/>
                </a:solidFill>
              </a:uFill>
              <a:latin typeface="Arial"/>
            </a:endParaRPr>
          </a:p>
        </p:txBody>
      </p:sp>
      <p:sp>
        <p:nvSpPr>
          <p:cNvPr id="762"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CB5EC53-A1FF-4BB6-AC83-F391B52998B0}" type="slidenum">
              <a:rPr lang="fr-FR" sz="900" b="0" strike="noStrike" spc="-1">
                <a:solidFill>
                  <a:srgbClr val="8B8B8B"/>
                </a:solidFill>
                <a:uFill>
                  <a:solidFill>
                    <a:srgbClr val="FFFFFF"/>
                  </a:solidFill>
                </a:uFill>
                <a:latin typeface="Calibri"/>
                <a:ea typeface="DejaVu Sans"/>
              </a:rPr>
              <a:t>69</a:t>
            </a:fld>
            <a:endParaRPr lang="fr-FR" sz="1800" b="0" strike="noStrike" spc="-1">
              <a:solidFill>
                <a:srgbClr val="000000"/>
              </a:solidFill>
              <a:uFill>
                <a:solidFill>
                  <a:srgbClr val="FFFFFF"/>
                </a:solidFill>
              </a:uFill>
              <a:latin typeface="Arial"/>
            </a:endParaRPr>
          </a:p>
        </p:txBody>
      </p:sp>
      <p:sp>
        <p:nvSpPr>
          <p:cNvPr id="763" name="CustomShape 6"/>
          <p:cNvSpPr/>
          <p:nvPr/>
        </p:nvSpPr>
        <p:spPr>
          <a:xfrm>
            <a:off x="1540440" y="6500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97459A-260C-4D76-8F67-B32C6962F7A1}" type="slidenum">
              <a:rPr lang="fr-FR" sz="900" b="0" strike="noStrike" spc="-1">
                <a:solidFill>
                  <a:srgbClr val="8B8B8B"/>
                </a:solidFill>
                <a:uFill>
                  <a:solidFill>
                    <a:srgbClr val="FFFFFF"/>
                  </a:solidFill>
                </a:uFill>
                <a:latin typeface="Calibri"/>
                <a:ea typeface="DejaVu Sans"/>
              </a:rPr>
              <a:t>7</a:t>
            </a:fld>
            <a:endParaRPr lang="fr-FR" sz="1800" b="0" strike="noStrike" spc="-1">
              <a:solidFill>
                <a:srgbClr val="000000"/>
              </a:solidFill>
              <a:uFill>
                <a:solidFill>
                  <a:srgbClr val="FFFFFF"/>
                </a:solidFill>
              </a:uFill>
              <a:latin typeface="Arial"/>
            </a:endParaRPr>
          </a:p>
        </p:txBody>
      </p:sp>
      <p:sp>
        <p:nvSpPr>
          <p:cNvPr id="193" name="CustomShape 2"/>
          <p:cNvSpPr/>
          <p:nvPr/>
        </p:nvSpPr>
        <p:spPr>
          <a:xfrm>
            <a:off x="126360" y="27345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PRéSENTATION GéNéRALE DE L’INTERFACE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6901333-E380-49FB-A2AF-C6B5FE454CBB}" type="slidenum">
              <a:rPr lang="fr-FR" sz="900" b="0" strike="noStrike" spc="-1">
                <a:solidFill>
                  <a:srgbClr val="8B8B8B"/>
                </a:solidFill>
                <a:uFill>
                  <a:solidFill>
                    <a:srgbClr val="FFFFFF"/>
                  </a:solidFill>
                </a:uFill>
                <a:latin typeface="Calibri"/>
                <a:ea typeface="DejaVu Sans"/>
              </a:rPr>
              <a:t>70</a:t>
            </a:fld>
            <a:endParaRPr lang="fr-FR" sz="1800" b="0" strike="noStrike" spc="-1">
              <a:solidFill>
                <a:srgbClr val="000000"/>
              </a:solidFill>
              <a:uFill>
                <a:solidFill>
                  <a:srgbClr val="FFFFFF"/>
                </a:solidFill>
              </a:uFill>
              <a:latin typeface="Arial"/>
            </a:endParaRPr>
          </a:p>
        </p:txBody>
      </p:sp>
      <p:sp>
        <p:nvSpPr>
          <p:cNvPr id="765" name="CustomShape 2"/>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Merci pour votre attention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66" name="CustomShape 3"/>
          <p:cNvSpPr/>
          <p:nvPr/>
        </p:nvSpPr>
        <p:spPr>
          <a:xfrm>
            <a:off x="481320" y="2101680"/>
            <a:ext cx="81831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67" name="CustomShape 4"/>
          <p:cNvSpPr/>
          <p:nvPr/>
        </p:nvSpPr>
        <p:spPr>
          <a:xfrm>
            <a:off x="697680" y="1998360"/>
            <a:ext cx="8062200" cy="102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Questions</a:t>
            </a:r>
            <a:endParaRPr lang="fr-FR" sz="1800" b="0" strike="noStrike" spc="-1">
              <a:solidFill>
                <a:srgbClr val="000000"/>
              </a:solidFill>
              <a:uFill>
                <a:solidFill>
                  <a:srgbClr val="FFFFFF"/>
                </a:solidFill>
              </a:uFill>
              <a:latin typeface="Arial"/>
            </a:endParaRPr>
          </a:p>
          <a:p>
            <a:pPr algn="ctr">
              <a:lnSpc>
                <a:spcPct val="100000"/>
              </a:lnSpc>
            </a:pPr>
            <a:r>
              <a:rPr lang="fr-FR" sz="1800" b="0" strike="noStrike" spc="-1">
                <a:solidFill>
                  <a:srgbClr val="000000"/>
                </a:solidFill>
                <a:uFill>
                  <a:solidFill>
                    <a:srgbClr val="FFFFFF"/>
                  </a:solidFill>
                </a:uFill>
                <a:latin typeface="Arial"/>
                <a:ea typeface="ヒラギノ角ゴ Pro W3"/>
              </a:rPr>
              <a:t>Formation à l’outil</a:t>
            </a:r>
            <a:endParaRPr lang="fr-FR" sz="1800" b="0" strike="noStrike" spc="-1">
              <a:solidFill>
                <a:srgbClr val="000000"/>
              </a:solidFill>
              <a:uFill>
                <a:solidFill>
                  <a:srgbClr val="FFFFFF"/>
                </a:solidFill>
              </a:uFill>
              <a:latin typeface="Arial"/>
            </a:endParaRPr>
          </a:p>
        </p:txBody>
      </p:sp>
      <p:sp>
        <p:nvSpPr>
          <p:cNvPr id="768" name="CustomShape 5"/>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76000" y="93708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195" name="CustomShape 2"/>
          <p:cNvSpPr/>
          <p:nvPr/>
        </p:nvSpPr>
        <p:spPr>
          <a:xfrm>
            <a:off x="576360" y="2214720"/>
            <a:ext cx="7988760" cy="391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20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96"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197" name="Image 228"/>
          <p:cNvPicPr/>
          <p:nvPr/>
        </p:nvPicPr>
        <p:blipFill>
          <a:blip r:embed="rId2"/>
          <a:srcRect l="14017" r="65856"/>
          <a:stretch/>
        </p:blipFill>
        <p:spPr>
          <a:xfrm>
            <a:off x="2160000" y="1569960"/>
            <a:ext cx="1581120" cy="4177440"/>
          </a:xfrm>
          <a:prstGeom prst="rect">
            <a:avLst/>
          </a:prstGeom>
          <a:ln>
            <a:noFill/>
          </a:ln>
        </p:spPr>
      </p:pic>
      <p:sp>
        <p:nvSpPr>
          <p:cNvPr id="198" name="CustomShape 4"/>
          <p:cNvSpPr/>
          <p:nvPr/>
        </p:nvSpPr>
        <p:spPr>
          <a:xfrm>
            <a:off x="6120000" y="4536000"/>
            <a:ext cx="2733480" cy="8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0066"/>
                </a:solidFill>
                <a:uFill>
                  <a:solidFill>
                    <a:srgbClr val="FFFFFF"/>
                  </a:solidFill>
                </a:uFill>
                <a:latin typeface="Arial"/>
                <a:ea typeface="DejaVu Sans"/>
              </a:rPr>
              <a:t>GESTIONNAIRE D’ÉCHANGE DE DONNÉES</a:t>
            </a:r>
            <a:endParaRPr lang="fr-FR" sz="1800" b="0" strike="noStrike" spc="-1">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00" name="CustomShape 6"/>
          <p:cNvSpPr/>
          <p:nvPr/>
        </p:nvSpPr>
        <p:spPr>
          <a:xfrm>
            <a:off x="6048000" y="2448000"/>
            <a:ext cx="1869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02" name="CustomShape 8"/>
          <p:cNvSpPr/>
          <p:nvPr/>
        </p:nvSpPr>
        <p:spPr>
          <a:xfrm>
            <a:off x="7200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L’application et le gestionnaire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d’échange de données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03"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3E5B557-BF81-4AC9-B082-F6E009A9FDB9}" type="slidenum">
              <a:rPr lang="fr-FR" sz="900" b="0" strike="noStrike" spc="-1">
                <a:solidFill>
                  <a:srgbClr val="8B8B8B"/>
                </a:solidFill>
                <a:uFill>
                  <a:solidFill>
                    <a:srgbClr val="FFFFFF"/>
                  </a:solidFill>
                </a:uFill>
                <a:latin typeface="Calibri"/>
                <a:ea typeface="DejaVu Sans"/>
              </a:rPr>
              <a:t>8</a:t>
            </a:fld>
            <a:endParaRPr lang="fr-FR" sz="1800" b="0" strike="noStrike" spc="-1">
              <a:solidFill>
                <a:srgbClr val="000000"/>
              </a:solidFill>
              <a:uFill>
                <a:solidFill>
                  <a:srgbClr val="FFFFFF"/>
                </a:solidFill>
              </a:uFill>
              <a:latin typeface="Arial"/>
            </a:endParaRPr>
          </a:p>
        </p:txBody>
      </p:sp>
      <p:sp>
        <p:nvSpPr>
          <p:cNvPr id="204"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35080" y="1160640"/>
            <a:ext cx="8402400" cy="4749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1" strike="noStrike" spc="-1">
                <a:solidFill>
                  <a:srgbClr val="0000CC"/>
                </a:solidFill>
                <a:uFill>
                  <a:solidFill>
                    <a:srgbClr val="FFFFFF"/>
                  </a:solidFill>
                </a:uFill>
                <a:latin typeface="Calibri"/>
                <a:ea typeface="DejaVu Sans"/>
              </a:rPr>
              <a:t>La fenêtre principale de l’outil Altaïr comprend 5 menus déroulants : Fichier, Editer, Lancer, Configurer et Aide.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332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Fichier</a:t>
            </a:r>
            <a:r>
              <a:rPr lang="fr-FR" sz="1800" b="1" strike="noStrike" spc="-1">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332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Editer </a:t>
            </a:r>
            <a:r>
              <a:rPr lang="fr-FR" sz="1800" b="1" strike="noStrike" spc="-1">
                <a:solidFill>
                  <a:srgbClr val="000000"/>
                </a:solidFill>
                <a:uFill>
                  <a:solidFill>
                    <a:srgbClr val="FFFFFF"/>
                  </a:solidFill>
                </a:uFill>
                <a:latin typeface="Arial"/>
                <a:ea typeface="ヒラギノ角ゴ Pro W3"/>
              </a:rPr>
              <a:t>: permet de modifier l’apparence de l’interface avec plus ou moins de détails explicites.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332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Lancer </a:t>
            </a:r>
            <a:r>
              <a:rPr lang="fr-FR" sz="1800" b="1" strike="noStrike" spc="-1">
                <a:solidFill>
                  <a:srgbClr val="000000"/>
                </a:solidFill>
                <a:uFill>
                  <a:solidFill>
                    <a:srgbClr val="FFFFFF"/>
                  </a:solidFill>
                </a:uFill>
                <a:latin typeface="Arial"/>
                <a:ea typeface="ヒラギノ角ゴ Pro W3"/>
              </a:rPr>
              <a:t>: permet le lancement de l’analyse des données paye xhl ou xml et l’exécution de cette analyse.</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332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Configurer</a:t>
            </a:r>
            <a:r>
              <a:rPr lang="fr-FR" sz="1800" b="1" strike="noStrike" spc="-1">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332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Aide</a:t>
            </a:r>
            <a:r>
              <a:rPr lang="fr-FR" sz="1800" b="1" strike="noStrike" spc="-1">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lang="fr-FR" sz="1800" b="0" strike="noStrike" spc="-1">
              <a:solidFill>
                <a:srgbClr val="000000"/>
              </a:solidFill>
              <a:uFill>
                <a:solidFill>
                  <a:srgbClr val="FFFFFF"/>
                </a:solidFill>
              </a:uFill>
              <a:latin typeface="Arial"/>
            </a:endParaRPr>
          </a:p>
        </p:txBody>
      </p:sp>
      <p:sp>
        <p:nvSpPr>
          <p:cNvPr id="206"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07" name="CustomShape 3"/>
          <p:cNvSpPr/>
          <p:nvPr/>
        </p:nvSpPr>
        <p:spPr>
          <a:xfrm>
            <a:off x="235080" y="296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08"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D875577-FB39-4638-AFB5-CE0EF0A11944}" type="slidenum">
              <a:rPr lang="fr-FR" sz="900" b="0" strike="noStrike" spc="-1">
                <a:solidFill>
                  <a:srgbClr val="8B8B8B"/>
                </a:solidFill>
                <a:uFill>
                  <a:solidFill>
                    <a:srgbClr val="FFFFFF"/>
                  </a:solidFill>
                </a:uFill>
                <a:latin typeface="Calibri"/>
                <a:ea typeface="DejaVu Sans"/>
              </a:rPr>
              <a:t>9</a:t>
            </a:fld>
            <a:endParaRPr lang="fr-FR" sz="1800" b="0" strike="noStrike" spc="-1">
              <a:solidFill>
                <a:srgbClr val="000000"/>
              </a:solidFill>
              <a:uFill>
                <a:solidFill>
                  <a:srgbClr val="FFFFFF"/>
                </a:solidFill>
              </a:uFill>
              <a:latin typeface="Arial"/>
            </a:endParaRPr>
          </a:p>
        </p:txBody>
      </p:sp>
      <p:sp>
        <p:nvSpPr>
          <p:cNvPr id="209" name="CustomShape 5"/>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8764</TotalTime>
  <Words>3532</Words>
  <Application>Microsoft Office PowerPoint</Application>
  <PresentationFormat>Affichage à l'écran (4:3)</PresentationFormat>
  <Paragraphs>717</Paragraphs>
  <Slides>70</Slides>
  <Notes>3</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70</vt:i4>
      </vt:variant>
    </vt:vector>
  </HeadingPairs>
  <TitlesOfParts>
    <vt:vector size="82" baseType="lpstr">
      <vt:lpstr>Arial</vt:lpstr>
      <vt:lpstr>Calibri</vt:lpstr>
      <vt:lpstr>DejaVu Sans</vt:lpstr>
      <vt:lpstr>StarSymbol</vt:lpstr>
      <vt:lpstr>Symbol</vt:lpstr>
      <vt:lpstr>Times New Roman</vt:lpstr>
      <vt:lpstr>Wingdings</vt:lpstr>
      <vt:lpstr>ヒラギノ角ゴ Pro W3</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Nicol, Fabrice</cp:lastModifiedBy>
  <cp:revision>639</cp:revision>
  <dcterms:created xsi:type="dcterms:W3CDTF">2013-07-26T07:27:45Z</dcterms:created>
  <dcterms:modified xsi:type="dcterms:W3CDTF">2017-03-27T02:32:33Z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70</vt:i4>
  </property>
</Properties>
</file>